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717" autoAdjust="0"/>
    <p:restoredTop sz="94696" autoAdjust="0"/>
  </p:normalViewPr>
  <p:slideViewPr>
    <p:cSldViewPr>
      <p:cViewPr>
        <p:scale>
          <a:sx n="60" d="100"/>
          <a:sy n="60" d="100"/>
        </p:scale>
        <p:origin x="-8491" y="-2045"/>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914400" cy="9144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jpeg>
</file>

<file path=ppt/media/image11.jpeg>
</file>

<file path=ppt/media/image2.png>
</file>

<file path=ppt/media/image3.png>
</file>

<file path=ppt/media/image4.png>
</file>

<file path=ppt/media/image5.png>
</file>

<file path=ppt/media/image6.jpg>
</file>

<file path=ppt/media/image7.jp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2D86D3A-A243-4042-B1CD-8EFE70EB7E54}" type="datetimeFigureOut">
              <a:rPr lang="en-CA" smtClean="0"/>
              <a:t>2023-08-18</a:t>
            </a:fld>
            <a:endParaRPr lang="en-CA"/>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0738A8F-C145-4176-9042-DB7EB1DE38B5}" type="slidenum">
              <a:rPr lang="en-CA" smtClean="0"/>
              <a:t>‹#›</a:t>
            </a:fld>
            <a:endParaRPr lang="en-CA"/>
          </a:p>
        </p:txBody>
      </p:sp>
    </p:spTree>
    <p:extLst>
      <p:ext uri="{BB962C8B-B14F-4D97-AF65-F5344CB8AC3E}">
        <p14:creationId xmlns:p14="http://schemas.microsoft.com/office/powerpoint/2010/main" val="2314947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A" dirty="0"/>
          </a:p>
        </p:txBody>
      </p:sp>
      <p:sp>
        <p:nvSpPr>
          <p:cNvPr id="4" name="Slide Number Placeholder 3"/>
          <p:cNvSpPr>
            <a:spLocks noGrp="1"/>
          </p:cNvSpPr>
          <p:nvPr>
            <p:ph type="sldNum" sz="quarter" idx="5"/>
          </p:nvPr>
        </p:nvSpPr>
        <p:spPr/>
        <p:txBody>
          <a:bodyPr/>
          <a:lstStyle/>
          <a:p>
            <a:fld id="{50738A8F-C145-4176-9042-DB7EB1DE38B5}" type="slidenum">
              <a:rPr lang="en-CA" smtClean="0"/>
              <a:t>1</a:t>
            </a:fld>
            <a:endParaRPr lang="en-CA"/>
          </a:p>
        </p:txBody>
      </p:sp>
    </p:spTree>
    <p:extLst>
      <p:ext uri="{BB962C8B-B14F-4D97-AF65-F5344CB8AC3E}">
        <p14:creationId xmlns:p14="http://schemas.microsoft.com/office/powerpoint/2010/main" val="7146635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5E2309E-E47E-450E-9F72-5585575F9C8E}" type="datetimeFigureOut">
              <a:rPr lang="en-CA" smtClean="0"/>
              <a:t>2023-08-18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9E9211-998E-40FE-8441-2FFA8278A53A}" type="slidenum">
              <a:rPr lang="en-CA" smtClean="0"/>
              <a:t>‹#›</a:t>
            </a:fld>
            <a:endParaRPr lang="en-CA"/>
          </a:p>
        </p:txBody>
      </p:sp>
    </p:spTree>
    <p:extLst>
      <p:ext uri="{BB962C8B-B14F-4D97-AF65-F5344CB8AC3E}">
        <p14:creationId xmlns:p14="http://schemas.microsoft.com/office/powerpoint/2010/main" val="11157082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E2309E-E47E-450E-9F72-5585575F9C8E}" type="datetimeFigureOut">
              <a:rPr lang="en-CA" smtClean="0"/>
              <a:t>2023-08-18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9E9211-998E-40FE-8441-2FFA8278A53A}" type="slidenum">
              <a:rPr lang="en-CA" smtClean="0"/>
              <a:t>‹#›</a:t>
            </a:fld>
            <a:endParaRPr lang="en-CA"/>
          </a:p>
        </p:txBody>
      </p:sp>
    </p:spTree>
    <p:extLst>
      <p:ext uri="{BB962C8B-B14F-4D97-AF65-F5344CB8AC3E}">
        <p14:creationId xmlns:p14="http://schemas.microsoft.com/office/powerpoint/2010/main" val="12910544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E2309E-E47E-450E-9F72-5585575F9C8E}" type="datetimeFigureOut">
              <a:rPr lang="en-CA" smtClean="0"/>
              <a:t>2023-08-18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9E9211-998E-40FE-8441-2FFA8278A53A}" type="slidenum">
              <a:rPr lang="en-CA" smtClean="0"/>
              <a:t>‹#›</a:t>
            </a:fld>
            <a:endParaRPr lang="en-CA"/>
          </a:p>
        </p:txBody>
      </p:sp>
    </p:spTree>
    <p:extLst>
      <p:ext uri="{BB962C8B-B14F-4D97-AF65-F5344CB8AC3E}">
        <p14:creationId xmlns:p14="http://schemas.microsoft.com/office/powerpoint/2010/main" val="11746499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5E2309E-E47E-450E-9F72-5585575F9C8E}" type="datetimeFigureOut">
              <a:rPr lang="en-CA" smtClean="0"/>
              <a:t>2023-08-18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9E9211-998E-40FE-8441-2FFA8278A53A}" type="slidenum">
              <a:rPr lang="en-CA" smtClean="0"/>
              <a:t>‹#›</a:t>
            </a:fld>
            <a:endParaRPr lang="en-CA"/>
          </a:p>
        </p:txBody>
      </p:sp>
    </p:spTree>
    <p:extLst>
      <p:ext uri="{BB962C8B-B14F-4D97-AF65-F5344CB8AC3E}">
        <p14:creationId xmlns:p14="http://schemas.microsoft.com/office/powerpoint/2010/main" val="30982732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5E2309E-E47E-450E-9F72-5585575F9C8E}" type="datetimeFigureOut">
              <a:rPr lang="en-CA" smtClean="0"/>
              <a:t>2023-08-18</a:t>
            </a:fld>
            <a:endParaRPr lang="en-CA"/>
          </a:p>
        </p:txBody>
      </p:sp>
      <p:sp>
        <p:nvSpPr>
          <p:cNvPr id="5" name="Footer Placeholder 4"/>
          <p:cNvSpPr>
            <a:spLocks noGrp="1"/>
          </p:cNvSpPr>
          <p:nvPr>
            <p:ph type="ftr" sz="quarter" idx="11"/>
          </p:nvPr>
        </p:nvSpPr>
        <p:spPr/>
        <p:txBody>
          <a:bodyPr/>
          <a:lstStyle/>
          <a:p>
            <a:endParaRPr lang="en-CA"/>
          </a:p>
        </p:txBody>
      </p:sp>
      <p:sp>
        <p:nvSpPr>
          <p:cNvPr id="6" name="Slide Number Placeholder 5"/>
          <p:cNvSpPr>
            <a:spLocks noGrp="1"/>
          </p:cNvSpPr>
          <p:nvPr>
            <p:ph type="sldNum" sz="quarter" idx="12"/>
          </p:nvPr>
        </p:nvSpPr>
        <p:spPr/>
        <p:txBody>
          <a:bodyPr/>
          <a:lstStyle/>
          <a:p>
            <a:fld id="{369E9211-998E-40FE-8441-2FFA8278A53A}" type="slidenum">
              <a:rPr lang="en-CA" smtClean="0"/>
              <a:t>‹#›</a:t>
            </a:fld>
            <a:endParaRPr lang="en-CA"/>
          </a:p>
        </p:txBody>
      </p:sp>
    </p:spTree>
    <p:extLst>
      <p:ext uri="{BB962C8B-B14F-4D97-AF65-F5344CB8AC3E}">
        <p14:creationId xmlns:p14="http://schemas.microsoft.com/office/powerpoint/2010/main" val="938899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5E2309E-E47E-450E-9F72-5585575F9C8E}" type="datetimeFigureOut">
              <a:rPr lang="en-CA" smtClean="0"/>
              <a:t>2023-08-18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69E9211-998E-40FE-8441-2FFA8278A53A}" type="slidenum">
              <a:rPr lang="en-CA" smtClean="0"/>
              <a:t>‹#›</a:t>
            </a:fld>
            <a:endParaRPr lang="en-CA"/>
          </a:p>
        </p:txBody>
      </p:sp>
    </p:spTree>
    <p:extLst>
      <p:ext uri="{BB962C8B-B14F-4D97-AF65-F5344CB8AC3E}">
        <p14:creationId xmlns:p14="http://schemas.microsoft.com/office/powerpoint/2010/main" val="10181873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5E2309E-E47E-450E-9F72-5585575F9C8E}" type="datetimeFigureOut">
              <a:rPr lang="en-CA" smtClean="0"/>
              <a:t>2023-08-18</a:t>
            </a:fld>
            <a:endParaRPr lang="en-CA"/>
          </a:p>
        </p:txBody>
      </p:sp>
      <p:sp>
        <p:nvSpPr>
          <p:cNvPr id="8" name="Footer Placeholder 7"/>
          <p:cNvSpPr>
            <a:spLocks noGrp="1"/>
          </p:cNvSpPr>
          <p:nvPr>
            <p:ph type="ftr" sz="quarter" idx="11"/>
          </p:nvPr>
        </p:nvSpPr>
        <p:spPr/>
        <p:txBody>
          <a:bodyPr/>
          <a:lstStyle/>
          <a:p>
            <a:endParaRPr lang="en-CA"/>
          </a:p>
        </p:txBody>
      </p:sp>
      <p:sp>
        <p:nvSpPr>
          <p:cNvPr id="9" name="Slide Number Placeholder 8"/>
          <p:cNvSpPr>
            <a:spLocks noGrp="1"/>
          </p:cNvSpPr>
          <p:nvPr>
            <p:ph type="sldNum" sz="quarter" idx="12"/>
          </p:nvPr>
        </p:nvSpPr>
        <p:spPr/>
        <p:txBody>
          <a:bodyPr/>
          <a:lstStyle/>
          <a:p>
            <a:fld id="{369E9211-998E-40FE-8441-2FFA8278A53A}" type="slidenum">
              <a:rPr lang="en-CA" smtClean="0"/>
              <a:t>‹#›</a:t>
            </a:fld>
            <a:endParaRPr lang="en-CA"/>
          </a:p>
        </p:txBody>
      </p:sp>
    </p:spTree>
    <p:extLst>
      <p:ext uri="{BB962C8B-B14F-4D97-AF65-F5344CB8AC3E}">
        <p14:creationId xmlns:p14="http://schemas.microsoft.com/office/powerpoint/2010/main" val="27050730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5E2309E-E47E-450E-9F72-5585575F9C8E}" type="datetimeFigureOut">
              <a:rPr lang="en-CA" smtClean="0"/>
              <a:t>2023-08-18</a:t>
            </a:fld>
            <a:endParaRPr lang="en-CA"/>
          </a:p>
        </p:txBody>
      </p:sp>
      <p:sp>
        <p:nvSpPr>
          <p:cNvPr id="4" name="Footer Placeholder 3"/>
          <p:cNvSpPr>
            <a:spLocks noGrp="1"/>
          </p:cNvSpPr>
          <p:nvPr>
            <p:ph type="ftr" sz="quarter" idx="11"/>
          </p:nvPr>
        </p:nvSpPr>
        <p:spPr/>
        <p:txBody>
          <a:bodyPr/>
          <a:lstStyle/>
          <a:p>
            <a:endParaRPr lang="en-CA"/>
          </a:p>
        </p:txBody>
      </p:sp>
      <p:sp>
        <p:nvSpPr>
          <p:cNvPr id="5" name="Slide Number Placeholder 4"/>
          <p:cNvSpPr>
            <a:spLocks noGrp="1"/>
          </p:cNvSpPr>
          <p:nvPr>
            <p:ph type="sldNum" sz="quarter" idx="12"/>
          </p:nvPr>
        </p:nvSpPr>
        <p:spPr/>
        <p:txBody>
          <a:bodyPr/>
          <a:lstStyle/>
          <a:p>
            <a:fld id="{369E9211-998E-40FE-8441-2FFA8278A53A}" type="slidenum">
              <a:rPr lang="en-CA" smtClean="0"/>
              <a:t>‹#›</a:t>
            </a:fld>
            <a:endParaRPr lang="en-CA"/>
          </a:p>
        </p:txBody>
      </p:sp>
    </p:spTree>
    <p:extLst>
      <p:ext uri="{BB962C8B-B14F-4D97-AF65-F5344CB8AC3E}">
        <p14:creationId xmlns:p14="http://schemas.microsoft.com/office/powerpoint/2010/main" val="34968949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5E2309E-E47E-450E-9F72-5585575F9C8E}" type="datetimeFigureOut">
              <a:rPr lang="en-CA" smtClean="0"/>
              <a:t>2023-08-18</a:t>
            </a:fld>
            <a:endParaRPr lang="en-CA"/>
          </a:p>
        </p:txBody>
      </p:sp>
      <p:sp>
        <p:nvSpPr>
          <p:cNvPr id="3" name="Footer Placeholder 2"/>
          <p:cNvSpPr>
            <a:spLocks noGrp="1"/>
          </p:cNvSpPr>
          <p:nvPr>
            <p:ph type="ftr" sz="quarter" idx="11"/>
          </p:nvPr>
        </p:nvSpPr>
        <p:spPr/>
        <p:txBody>
          <a:bodyPr/>
          <a:lstStyle/>
          <a:p>
            <a:endParaRPr lang="en-CA"/>
          </a:p>
        </p:txBody>
      </p:sp>
      <p:sp>
        <p:nvSpPr>
          <p:cNvPr id="4" name="Slide Number Placeholder 3"/>
          <p:cNvSpPr>
            <a:spLocks noGrp="1"/>
          </p:cNvSpPr>
          <p:nvPr>
            <p:ph type="sldNum" sz="quarter" idx="12"/>
          </p:nvPr>
        </p:nvSpPr>
        <p:spPr/>
        <p:txBody>
          <a:bodyPr/>
          <a:lstStyle/>
          <a:p>
            <a:fld id="{369E9211-998E-40FE-8441-2FFA8278A53A}" type="slidenum">
              <a:rPr lang="en-CA" smtClean="0"/>
              <a:t>‹#›</a:t>
            </a:fld>
            <a:endParaRPr lang="en-CA"/>
          </a:p>
        </p:txBody>
      </p:sp>
    </p:spTree>
    <p:extLst>
      <p:ext uri="{BB962C8B-B14F-4D97-AF65-F5344CB8AC3E}">
        <p14:creationId xmlns:p14="http://schemas.microsoft.com/office/powerpoint/2010/main" val="15654655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5E2309E-E47E-450E-9F72-5585575F9C8E}" type="datetimeFigureOut">
              <a:rPr lang="en-CA" smtClean="0"/>
              <a:t>2023-08-18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69E9211-998E-40FE-8441-2FFA8278A53A}" type="slidenum">
              <a:rPr lang="en-CA" smtClean="0"/>
              <a:t>‹#›</a:t>
            </a:fld>
            <a:endParaRPr lang="en-CA"/>
          </a:p>
        </p:txBody>
      </p:sp>
    </p:spTree>
    <p:extLst>
      <p:ext uri="{BB962C8B-B14F-4D97-AF65-F5344CB8AC3E}">
        <p14:creationId xmlns:p14="http://schemas.microsoft.com/office/powerpoint/2010/main" val="2790428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C5E2309E-E47E-450E-9F72-5585575F9C8E}" type="datetimeFigureOut">
              <a:rPr lang="en-CA" smtClean="0"/>
              <a:t>2023-08-18</a:t>
            </a:fld>
            <a:endParaRPr lang="en-CA"/>
          </a:p>
        </p:txBody>
      </p:sp>
      <p:sp>
        <p:nvSpPr>
          <p:cNvPr id="6" name="Footer Placeholder 5"/>
          <p:cNvSpPr>
            <a:spLocks noGrp="1"/>
          </p:cNvSpPr>
          <p:nvPr>
            <p:ph type="ftr" sz="quarter" idx="11"/>
          </p:nvPr>
        </p:nvSpPr>
        <p:spPr/>
        <p:txBody>
          <a:bodyPr/>
          <a:lstStyle/>
          <a:p>
            <a:endParaRPr lang="en-CA"/>
          </a:p>
        </p:txBody>
      </p:sp>
      <p:sp>
        <p:nvSpPr>
          <p:cNvPr id="7" name="Slide Number Placeholder 6"/>
          <p:cNvSpPr>
            <a:spLocks noGrp="1"/>
          </p:cNvSpPr>
          <p:nvPr>
            <p:ph type="sldNum" sz="quarter" idx="12"/>
          </p:nvPr>
        </p:nvSpPr>
        <p:spPr/>
        <p:txBody>
          <a:bodyPr/>
          <a:lstStyle/>
          <a:p>
            <a:fld id="{369E9211-998E-40FE-8441-2FFA8278A53A}" type="slidenum">
              <a:rPr lang="en-CA" smtClean="0"/>
              <a:t>‹#›</a:t>
            </a:fld>
            <a:endParaRPr lang="en-CA"/>
          </a:p>
        </p:txBody>
      </p:sp>
    </p:spTree>
    <p:extLst>
      <p:ext uri="{BB962C8B-B14F-4D97-AF65-F5344CB8AC3E}">
        <p14:creationId xmlns:p14="http://schemas.microsoft.com/office/powerpoint/2010/main" val="102460201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C5E2309E-E47E-450E-9F72-5585575F9C8E}" type="datetimeFigureOut">
              <a:rPr lang="en-CA" smtClean="0"/>
              <a:t>2023-08-18</a:t>
            </a:fld>
            <a:endParaRPr lang="en-CA"/>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CA"/>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369E9211-998E-40FE-8441-2FFA8278A53A}" type="slidenum">
              <a:rPr lang="en-CA" smtClean="0"/>
              <a:t>‹#›</a:t>
            </a:fld>
            <a:endParaRPr lang="en-CA"/>
          </a:p>
        </p:txBody>
      </p:sp>
    </p:spTree>
    <p:extLst>
      <p:ext uri="{BB962C8B-B14F-4D97-AF65-F5344CB8AC3E}">
        <p14:creationId xmlns:p14="http://schemas.microsoft.com/office/powerpoint/2010/main" val="289371392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data.ec.gc.ca/data/air/monitor/national-air-pollution-surveillance-naps-program/Data-Donnees/2018/ContinuousData-DonneesContinu/HourlyData-DonneesHoraires/?lang=en" TargetMode="External"/><Relationship Id="rId13" Type="http://schemas.openxmlformats.org/officeDocument/2006/relationships/image" Target="../media/image9.jpeg"/><Relationship Id="rId3" Type="http://schemas.openxmlformats.org/officeDocument/2006/relationships/image" Target="../media/image1.png"/><Relationship Id="rId7" Type="http://schemas.openxmlformats.org/officeDocument/2006/relationships/hyperlink" Target="https://rda.ucar.edu/datasets/ds608.0/.5" TargetMode="External"/><Relationship Id="rId12" Type="http://schemas.openxmlformats.org/officeDocument/2006/relationships/image" Target="../media/image8.jp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7.jpg"/><Relationship Id="rId5" Type="http://schemas.openxmlformats.org/officeDocument/2006/relationships/image" Target="../media/image3.png"/><Relationship Id="rId15" Type="http://schemas.openxmlformats.org/officeDocument/2006/relationships/image" Target="../media/image11.jpeg"/><Relationship Id="rId10" Type="http://schemas.openxmlformats.org/officeDocument/2006/relationships/image" Target="../media/image6.jpg"/><Relationship Id="rId4" Type="http://schemas.openxmlformats.org/officeDocument/2006/relationships/image" Target="../media/image2.png"/><Relationship Id="rId9" Type="http://schemas.openxmlformats.org/officeDocument/2006/relationships/image" Target="../media/image5.png"/><Relationship Id="rId1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Flowchart: Terminator 60">
            <a:extLst>
              <a:ext uri="{FF2B5EF4-FFF2-40B4-BE49-F238E27FC236}">
                <a16:creationId xmlns:a16="http://schemas.microsoft.com/office/drawing/2014/main" id="{B90C1457-503B-299E-288A-19F22FCA2DE3}"/>
              </a:ext>
            </a:extLst>
          </p:cNvPr>
          <p:cNvSpPr/>
          <p:nvPr/>
        </p:nvSpPr>
        <p:spPr>
          <a:xfrm>
            <a:off x="20980522" y="21600241"/>
            <a:ext cx="3629915" cy="1001065"/>
          </a:xfrm>
          <a:prstGeom prst="flowChartTerminator">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0" name="Flowchart: Terminator 59">
            <a:extLst>
              <a:ext uri="{FF2B5EF4-FFF2-40B4-BE49-F238E27FC236}">
                <a16:creationId xmlns:a16="http://schemas.microsoft.com/office/drawing/2014/main" id="{70B35A2B-EAFF-65E6-9842-D4FB602E1A3C}"/>
              </a:ext>
            </a:extLst>
          </p:cNvPr>
          <p:cNvSpPr/>
          <p:nvPr/>
        </p:nvSpPr>
        <p:spPr>
          <a:xfrm>
            <a:off x="27401616" y="21600241"/>
            <a:ext cx="3629915" cy="1001065"/>
          </a:xfrm>
          <a:prstGeom prst="flowChartTerminator">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1" name="Flowchart: Terminator 30">
            <a:extLst>
              <a:ext uri="{FF2B5EF4-FFF2-40B4-BE49-F238E27FC236}">
                <a16:creationId xmlns:a16="http://schemas.microsoft.com/office/drawing/2014/main" id="{BEE3D32A-DA5D-DE3B-3410-144C51ED5053}"/>
              </a:ext>
            </a:extLst>
          </p:cNvPr>
          <p:cNvSpPr/>
          <p:nvPr/>
        </p:nvSpPr>
        <p:spPr>
          <a:xfrm>
            <a:off x="20992269" y="28031045"/>
            <a:ext cx="3629915" cy="1015663"/>
          </a:xfrm>
          <a:prstGeom prst="flowChartTerminator">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0" name="Flowchart: Terminator 29">
            <a:extLst>
              <a:ext uri="{FF2B5EF4-FFF2-40B4-BE49-F238E27FC236}">
                <a16:creationId xmlns:a16="http://schemas.microsoft.com/office/drawing/2014/main" id="{0BA282F5-A090-A836-80BD-54C402A0AFE7}"/>
              </a:ext>
            </a:extLst>
          </p:cNvPr>
          <p:cNvSpPr/>
          <p:nvPr/>
        </p:nvSpPr>
        <p:spPr>
          <a:xfrm>
            <a:off x="21036130" y="5224210"/>
            <a:ext cx="3629915" cy="1001065"/>
          </a:xfrm>
          <a:prstGeom prst="flowChartTerminator">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9" name="Flowchart: Terminator 28">
            <a:extLst>
              <a:ext uri="{FF2B5EF4-FFF2-40B4-BE49-F238E27FC236}">
                <a16:creationId xmlns:a16="http://schemas.microsoft.com/office/drawing/2014/main" id="{A6F2C7B6-C747-50DF-1DD4-9A8335E0A105}"/>
              </a:ext>
            </a:extLst>
          </p:cNvPr>
          <p:cNvSpPr/>
          <p:nvPr/>
        </p:nvSpPr>
        <p:spPr>
          <a:xfrm>
            <a:off x="16669975" y="5224210"/>
            <a:ext cx="3629915" cy="1001065"/>
          </a:xfrm>
          <a:prstGeom prst="flowChartTerminator">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8" name="Flowchart: Terminator 27">
            <a:extLst>
              <a:ext uri="{FF2B5EF4-FFF2-40B4-BE49-F238E27FC236}">
                <a16:creationId xmlns:a16="http://schemas.microsoft.com/office/drawing/2014/main" id="{D3EF9764-AD58-33EA-A96B-25C5784CB9DE}"/>
              </a:ext>
            </a:extLst>
          </p:cNvPr>
          <p:cNvSpPr/>
          <p:nvPr/>
        </p:nvSpPr>
        <p:spPr>
          <a:xfrm>
            <a:off x="11915625" y="5224211"/>
            <a:ext cx="3707092" cy="1001064"/>
          </a:xfrm>
          <a:prstGeom prst="flowChartTerminator">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6" name="Flowchart: Terminator 25">
            <a:extLst>
              <a:ext uri="{FF2B5EF4-FFF2-40B4-BE49-F238E27FC236}">
                <a16:creationId xmlns:a16="http://schemas.microsoft.com/office/drawing/2014/main" id="{F7DBDF6C-2719-2B3D-4969-5E29279D0D7E}"/>
              </a:ext>
            </a:extLst>
          </p:cNvPr>
          <p:cNvSpPr/>
          <p:nvPr/>
        </p:nvSpPr>
        <p:spPr>
          <a:xfrm>
            <a:off x="16437546" y="21593336"/>
            <a:ext cx="3629915" cy="994156"/>
          </a:xfrm>
          <a:prstGeom prst="flowChartTerminator">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5" name="Flowchart: Terminator 24">
            <a:extLst>
              <a:ext uri="{FF2B5EF4-FFF2-40B4-BE49-F238E27FC236}">
                <a16:creationId xmlns:a16="http://schemas.microsoft.com/office/drawing/2014/main" id="{52E3B680-349A-239F-66DC-BCC45D5140AA}"/>
              </a:ext>
            </a:extLst>
          </p:cNvPr>
          <p:cNvSpPr/>
          <p:nvPr/>
        </p:nvSpPr>
        <p:spPr>
          <a:xfrm>
            <a:off x="7401923" y="5224211"/>
            <a:ext cx="3629915" cy="1001064"/>
          </a:xfrm>
          <a:prstGeom prst="flowChartTerminator">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sp>
        <p:nvSpPr>
          <p:cNvPr id="2" name="Rectangle 1">
            <a:extLst>
              <a:ext uri="{FF2B5EF4-FFF2-40B4-BE49-F238E27FC236}">
                <a16:creationId xmlns:a16="http://schemas.microsoft.com/office/drawing/2014/main" id="{A99EEEB8-6BB2-F8AC-AD43-26EAAA085A3F}"/>
              </a:ext>
            </a:extLst>
          </p:cNvPr>
          <p:cNvSpPr/>
          <p:nvPr/>
        </p:nvSpPr>
        <p:spPr>
          <a:xfrm>
            <a:off x="0" y="0"/>
            <a:ext cx="43891200" cy="4702519"/>
          </a:xfrm>
          <a:prstGeom prst="rect">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dirty="0"/>
          </a:p>
        </p:txBody>
      </p:sp>
      <p:pic>
        <p:nvPicPr>
          <p:cNvPr id="1026" name="Picture 2" descr="undefined">
            <a:extLst>
              <a:ext uri="{FF2B5EF4-FFF2-40B4-BE49-F238E27FC236}">
                <a16:creationId xmlns:a16="http://schemas.microsoft.com/office/drawing/2014/main" id="{FF6BA4C7-E7AB-5F43-44A8-8DA40E975F9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 y="1"/>
            <a:ext cx="4571999" cy="4571999"/>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E8795E72-93C8-5758-CDF8-FB7EE2B525D2}"/>
              </a:ext>
            </a:extLst>
          </p:cNvPr>
          <p:cNvSpPr txBox="1"/>
          <p:nvPr/>
        </p:nvSpPr>
        <p:spPr>
          <a:xfrm>
            <a:off x="6400799" y="197584"/>
            <a:ext cx="36628925" cy="1631216"/>
          </a:xfrm>
          <a:prstGeom prst="rect">
            <a:avLst/>
          </a:prstGeom>
          <a:noFill/>
        </p:spPr>
        <p:txBody>
          <a:bodyPr wrap="square" rtlCol="0">
            <a:spAutoFit/>
          </a:bodyPr>
          <a:lstStyle/>
          <a:p>
            <a:pPr algn="ctr"/>
            <a:r>
              <a:rPr lang="en-CA" sz="10000" b="1" dirty="0">
                <a:solidFill>
                  <a:schemeClr val="bg1"/>
                </a:solidFill>
                <a:latin typeface="Franklin Gothic Book" panose="020B0503020102020204" pitchFamily="34" charset="0"/>
              </a:rPr>
              <a:t>Modelling Atmospheric Chemistry Transport with WRF GEOS-Chem</a:t>
            </a:r>
          </a:p>
        </p:txBody>
      </p:sp>
      <p:sp>
        <p:nvSpPr>
          <p:cNvPr id="5" name="TextBox 4">
            <a:extLst>
              <a:ext uri="{FF2B5EF4-FFF2-40B4-BE49-F238E27FC236}">
                <a16:creationId xmlns:a16="http://schemas.microsoft.com/office/drawing/2014/main" id="{98CEC4DC-5E0D-3C4A-1869-37831C72B94D}"/>
              </a:ext>
            </a:extLst>
          </p:cNvPr>
          <p:cNvSpPr txBox="1"/>
          <p:nvPr/>
        </p:nvSpPr>
        <p:spPr>
          <a:xfrm rot="10800000" flipV="1">
            <a:off x="6400799" y="1828801"/>
            <a:ext cx="32004001" cy="1323439"/>
          </a:xfrm>
          <a:prstGeom prst="rect">
            <a:avLst/>
          </a:prstGeom>
          <a:noFill/>
        </p:spPr>
        <p:txBody>
          <a:bodyPr wrap="square" rtlCol="0">
            <a:spAutoFit/>
          </a:bodyPr>
          <a:lstStyle/>
          <a:p>
            <a:pPr algn="ctr"/>
            <a:r>
              <a:rPr lang="en-CA" sz="8000" b="1" dirty="0">
                <a:solidFill>
                  <a:schemeClr val="bg1"/>
                </a:solidFill>
                <a:latin typeface="Franklin Gothic Book" panose="020B0503020102020204" pitchFamily="34" charset="0"/>
              </a:rPr>
              <a:t>Lucas Prates, Dylan Jones, </a:t>
            </a:r>
            <a:r>
              <a:rPr lang="en-CA" sz="8000" b="1" dirty="0" err="1">
                <a:solidFill>
                  <a:schemeClr val="bg1"/>
                </a:solidFill>
                <a:latin typeface="Franklin Gothic Book" panose="020B0503020102020204" pitchFamily="34" charset="0"/>
              </a:rPr>
              <a:t>Jinwoong</a:t>
            </a:r>
            <a:r>
              <a:rPr lang="en-CA" sz="8000" b="1" dirty="0">
                <a:solidFill>
                  <a:schemeClr val="bg1"/>
                </a:solidFill>
                <a:latin typeface="Franklin Gothic Book" panose="020B0503020102020204" pitchFamily="34" charset="0"/>
              </a:rPr>
              <a:t> Kim, and </a:t>
            </a:r>
            <a:r>
              <a:rPr lang="en-CA" sz="8000" b="1" dirty="0" err="1">
                <a:solidFill>
                  <a:schemeClr val="bg1"/>
                </a:solidFill>
                <a:latin typeface="Franklin Gothic Book" panose="020B0503020102020204" pitchFamily="34" charset="0"/>
              </a:rPr>
              <a:t>Zixuan</a:t>
            </a:r>
            <a:r>
              <a:rPr lang="en-CA" sz="8000" b="1" dirty="0">
                <a:solidFill>
                  <a:schemeClr val="bg1"/>
                </a:solidFill>
                <a:latin typeface="Franklin Gothic Book" panose="020B0503020102020204" pitchFamily="34" charset="0"/>
              </a:rPr>
              <a:t> Xiao</a:t>
            </a:r>
          </a:p>
        </p:txBody>
      </p:sp>
      <p:sp>
        <p:nvSpPr>
          <p:cNvPr id="7" name="TextBox 6">
            <a:extLst>
              <a:ext uri="{FF2B5EF4-FFF2-40B4-BE49-F238E27FC236}">
                <a16:creationId xmlns:a16="http://schemas.microsoft.com/office/drawing/2014/main" id="{3A1C4D2C-EAA5-B3C6-CBD4-C3512CF991A4}"/>
              </a:ext>
            </a:extLst>
          </p:cNvPr>
          <p:cNvSpPr txBox="1"/>
          <p:nvPr/>
        </p:nvSpPr>
        <p:spPr>
          <a:xfrm>
            <a:off x="13736" y="5224211"/>
            <a:ext cx="10067718" cy="1015663"/>
          </a:xfrm>
          <a:prstGeom prst="rect">
            <a:avLst/>
          </a:prstGeom>
          <a:solidFill>
            <a:schemeClr val="accent1">
              <a:lumMod val="50000"/>
            </a:schemeClr>
          </a:solidFill>
        </p:spPr>
        <p:txBody>
          <a:bodyPr wrap="square" rtlCol="0">
            <a:spAutoFit/>
          </a:bodyPr>
          <a:lstStyle/>
          <a:p>
            <a:pPr algn="ctr"/>
            <a:r>
              <a:rPr lang="en-CA" sz="6000" b="1" dirty="0">
                <a:solidFill>
                  <a:schemeClr val="bg1"/>
                </a:solidFill>
                <a:latin typeface="Franklin Gothic Book" panose="020B0503020102020204" pitchFamily="34" charset="0"/>
              </a:rPr>
              <a:t>Background</a:t>
            </a:r>
          </a:p>
        </p:txBody>
      </p:sp>
      <p:sp>
        <p:nvSpPr>
          <p:cNvPr id="9" name="TextBox 8">
            <a:extLst>
              <a:ext uri="{FF2B5EF4-FFF2-40B4-BE49-F238E27FC236}">
                <a16:creationId xmlns:a16="http://schemas.microsoft.com/office/drawing/2014/main" id="{B772387A-91FA-5C74-28F1-5F1278A393BB}"/>
              </a:ext>
            </a:extLst>
          </p:cNvPr>
          <p:cNvSpPr txBox="1"/>
          <p:nvPr/>
        </p:nvSpPr>
        <p:spPr>
          <a:xfrm>
            <a:off x="12815337" y="5224210"/>
            <a:ext cx="6437294" cy="1015663"/>
          </a:xfrm>
          <a:prstGeom prst="rect">
            <a:avLst/>
          </a:prstGeom>
          <a:solidFill>
            <a:schemeClr val="accent1">
              <a:lumMod val="50000"/>
            </a:schemeClr>
          </a:solidFill>
        </p:spPr>
        <p:txBody>
          <a:bodyPr wrap="square" rtlCol="0">
            <a:spAutoFit/>
          </a:bodyPr>
          <a:lstStyle/>
          <a:p>
            <a:pPr algn="ctr"/>
            <a:r>
              <a:rPr lang="en-CA" sz="6000" b="1" dirty="0">
                <a:solidFill>
                  <a:schemeClr val="bg1"/>
                </a:solidFill>
                <a:latin typeface="Franklin Gothic Book" panose="020B0503020102020204" pitchFamily="34" charset="0"/>
              </a:rPr>
              <a:t>Motivation</a:t>
            </a:r>
          </a:p>
        </p:txBody>
      </p:sp>
      <p:sp>
        <p:nvSpPr>
          <p:cNvPr id="11" name="TextBox 10">
            <a:extLst>
              <a:ext uri="{FF2B5EF4-FFF2-40B4-BE49-F238E27FC236}">
                <a16:creationId xmlns:a16="http://schemas.microsoft.com/office/drawing/2014/main" id="{33500F26-A533-5D0A-BF43-343432DE66CA}"/>
              </a:ext>
            </a:extLst>
          </p:cNvPr>
          <p:cNvSpPr txBox="1"/>
          <p:nvPr/>
        </p:nvSpPr>
        <p:spPr>
          <a:xfrm>
            <a:off x="-3272" y="6488337"/>
            <a:ext cx="10953473" cy="4985980"/>
          </a:xfrm>
          <a:prstGeom prst="rect">
            <a:avLst/>
          </a:prstGeom>
          <a:noFill/>
        </p:spPr>
        <p:txBody>
          <a:bodyPr wrap="square" rtlCol="0">
            <a:spAutoFit/>
          </a:bodyPr>
          <a:lstStyle/>
          <a:p>
            <a:pPr lvl="1">
              <a:spcAft>
                <a:spcPts val="600"/>
              </a:spcAft>
            </a:pPr>
            <a:r>
              <a:rPr lang="en-CA" sz="2800" b="1" dirty="0">
                <a:latin typeface="Franklin Gothic Book" panose="020B0503020102020204" pitchFamily="34" charset="0"/>
              </a:rPr>
              <a:t>Atmospheric chemistry transport models</a:t>
            </a:r>
            <a:r>
              <a:rPr lang="en-CA" sz="2800" dirty="0">
                <a:latin typeface="Franklin Gothic Book" panose="020B0503020102020204" pitchFamily="34" charset="0"/>
              </a:rPr>
              <a:t> simulate the time evolution of atmospheric constituents such as trace gasses and particulate matter. These models can be split into two broad categories based on their handling meteorological variables. </a:t>
            </a:r>
          </a:p>
          <a:p>
            <a:pPr marL="914400" lvl="1" indent="-457200">
              <a:spcAft>
                <a:spcPts val="600"/>
              </a:spcAft>
              <a:buFont typeface="Arial" panose="020B0604020202020204" pitchFamily="34" charset="0"/>
              <a:buChar char="•"/>
            </a:pPr>
            <a:r>
              <a:rPr lang="en-CA" sz="2800" b="1" dirty="0">
                <a:latin typeface="Franklin Gothic Book" panose="020B0503020102020204" pitchFamily="34" charset="0"/>
              </a:rPr>
              <a:t>Offline models</a:t>
            </a:r>
            <a:r>
              <a:rPr lang="en-CA" sz="2800" dirty="0">
                <a:latin typeface="Franklin Gothic Book" panose="020B0503020102020204" pitchFamily="34" charset="0"/>
              </a:rPr>
              <a:t> use archived meteorological fields to drive the transport of chemical species. </a:t>
            </a:r>
          </a:p>
          <a:p>
            <a:pPr marL="914400" lvl="1" indent="-457200">
              <a:spcAft>
                <a:spcPts val="600"/>
              </a:spcAft>
              <a:buFont typeface="Arial" panose="020B0604020202020204" pitchFamily="34" charset="0"/>
              <a:buChar char="•"/>
            </a:pPr>
            <a:r>
              <a:rPr lang="en-CA" sz="2800" b="1" dirty="0">
                <a:latin typeface="Franklin Gothic Book" panose="020B0503020102020204" pitchFamily="34" charset="0"/>
              </a:rPr>
              <a:t>Online models</a:t>
            </a:r>
            <a:r>
              <a:rPr lang="en-CA" sz="2800" dirty="0">
                <a:latin typeface="Franklin Gothic Book" panose="020B0503020102020204" pitchFamily="34" charset="0"/>
              </a:rPr>
              <a:t> make use of a dynamical solver to generate meteorological variables alongside the chemical variables. This makes online models more flexible than offline models as they are not limited by the resolution and time span of pre-existing meteorological data. </a:t>
            </a:r>
          </a:p>
        </p:txBody>
      </p:sp>
      <p:sp>
        <p:nvSpPr>
          <p:cNvPr id="12" name="TextBox 11">
            <a:extLst>
              <a:ext uri="{FF2B5EF4-FFF2-40B4-BE49-F238E27FC236}">
                <a16:creationId xmlns:a16="http://schemas.microsoft.com/office/drawing/2014/main" id="{170A2E84-59DC-B44C-E730-480C8F1870EB}"/>
              </a:ext>
            </a:extLst>
          </p:cNvPr>
          <p:cNvSpPr txBox="1"/>
          <p:nvPr/>
        </p:nvSpPr>
        <p:spPr>
          <a:xfrm>
            <a:off x="0" y="21585643"/>
            <a:ext cx="19336740" cy="1015663"/>
          </a:xfrm>
          <a:prstGeom prst="rect">
            <a:avLst/>
          </a:prstGeom>
          <a:solidFill>
            <a:schemeClr val="accent1">
              <a:lumMod val="50000"/>
            </a:schemeClr>
          </a:solidFill>
        </p:spPr>
        <p:txBody>
          <a:bodyPr wrap="square" rtlCol="0">
            <a:spAutoFit/>
          </a:bodyPr>
          <a:lstStyle/>
          <a:p>
            <a:pPr algn="ctr"/>
            <a:r>
              <a:rPr lang="en-CA" sz="6000" b="1" dirty="0">
                <a:solidFill>
                  <a:schemeClr val="bg1"/>
                </a:solidFill>
                <a:latin typeface="Franklin Gothic Book" panose="020B0503020102020204" pitchFamily="34" charset="0"/>
              </a:rPr>
              <a:t> Methodology</a:t>
            </a:r>
          </a:p>
        </p:txBody>
      </p:sp>
      <p:sp>
        <p:nvSpPr>
          <p:cNvPr id="13" name="TextBox 12">
            <a:extLst>
              <a:ext uri="{FF2B5EF4-FFF2-40B4-BE49-F238E27FC236}">
                <a16:creationId xmlns:a16="http://schemas.microsoft.com/office/drawing/2014/main" id="{317490D9-C819-75EB-9443-3E4B4F5F9D94}"/>
              </a:ext>
            </a:extLst>
          </p:cNvPr>
          <p:cNvSpPr txBox="1"/>
          <p:nvPr/>
        </p:nvSpPr>
        <p:spPr>
          <a:xfrm>
            <a:off x="21891319" y="28031046"/>
            <a:ext cx="21986145" cy="1015663"/>
          </a:xfrm>
          <a:prstGeom prst="rect">
            <a:avLst/>
          </a:prstGeom>
          <a:solidFill>
            <a:schemeClr val="accent1">
              <a:lumMod val="50000"/>
            </a:schemeClr>
          </a:solidFill>
        </p:spPr>
        <p:txBody>
          <a:bodyPr wrap="square" rtlCol="0">
            <a:spAutoFit/>
          </a:bodyPr>
          <a:lstStyle/>
          <a:p>
            <a:pPr algn="ctr"/>
            <a:r>
              <a:rPr lang="en-CA" sz="6000" b="1" dirty="0">
                <a:solidFill>
                  <a:schemeClr val="bg1"/>
                </a:solidFill>
                <a:latin typeface="Franklin Gothic Book" panose="020B0503020102020204" pitchFamily="34" charset="0"/>
              </a:rPr>
              <a:t>References</a:t>
            </a:r>
          </a:p>
        </p:txBody>
      </p:sp>
      <p:sp>
        <p:nvSpPr>
          <p:cNvPr id="14" name="TextBox 13">
            <a:extLst>
              <a:ext uri="{FF2B5EF4-FFF2-40B4-BE49-F238E27FC236}">
                <a16:creationId xmlns:a16="http://schemas.microsoft.com/office/drawing/2014/main" id="{93E6243F-B6DC-46EC-D3AF-9995CDF47650}"/>
              </a:ext>
            </a:extLst>
          </p:cNvPr>
          <p:cNvSpPr txBox="1"/>
          <p:nvPr/>
        </p:nvSpPr>
        <p:spPr>
          <a:xfrm>
            <a:off x="22083389" y="5224211"/>
            <a:ext cx="21794075" cy="1015663"/>
          </a:xfrm>
          <a:prstGeom prst="rect">
            <a:avLst/>
          </a:prstGeom>
          <a:solidFill>
            <a:schemeClr val="accent1">
              <a:lumMod val="50000"/>
            </a:schemeClr>
          </a:solidFill>
        </p:spPr>
        <p:txBody>
          <a:bodyPr wrap="square" rtlCol="0">
            <a:spAutoFit/>
          </a:bodyPr>
          <a:lstStyle/>
          <a:p>
            <a:pPr algn="ctr"/>
            <a:r>
              <a:rPr lang="en-CA" sz="6000" b="1" dirty="0">
                <a:solidFill>
                  <a:schemeClr val="bg1"/>
                </a:solidFill>
                <a:latin typeface="Franklin Gothic Book" panose="020B0503020102020204" pitchFamily="34" charset="0"/>
              </a:rPr>
              <a:t>Results</a:t>
            </a:r>
          </a:p>
        </p:txBody>
      </p:sp>
      <p:pic>
        <p:nvPicPr>
          <p:cNvPr id="16" name="Picture 15" descr="A map of the united states&#10;&#10;Description automatically generated">
            <a:extLst>
              <a:ext uri="{FF2B5EF4-FFF2-40B4-BE49-F238E27FC236}">
                <a16:creationId xmlns:a16="http://schemas.microsoft.com/office/drawing/2014/main" id="{A2058096-7840-BFA6-1FF0-487160AFAFFD}"/>
              </a:ext>
            </a:extLst>
          </p:cNvPr>
          <p:cNvPicPr>
            <a:picLocks noChangeAspect="1"/>
          </p:cNvPicPr>
          <p:nvPr/>
        </p:nvPicPr>
        <p:blipFill rotWithShape="1">
          <a:blip r:embed="rId4">
            <a:extLst>
              <a:ext uri="{28A0092B-C50C-407E-A947-70E740481C1C}">
                <a14:useLocalDpi xmlns:a14="http://schemas.microsoft.com/office/drawing/2010/main" val="0"/>
              </a:ext>
            </a:extLst>
          </a:blip>
          <a:srcRect t="16177"/>
          <a:stretch/>
        </p:blipFill>
        <p:spPr>
          <a:xfrm>
            <a:off x="-14783" y="24802168"/>
            <a:ext cx="11123127" cy="6719410"/>
          </a:xfrm>
          <a:prstGeom prst="rect">
            <a:avLst/>
          </a:prstGeom>
        </p:spPr>
      </p:pic>
      <p:pic>
        <p:nvPicPr>
          <p:cNvPr id="18" name="Picture 17" descr="A diagram of a diagram&#10;&#10;Description automatically generated">
            <a:extLst>
              <a:ext uri="{FF2B5EF4-FFF2-40B4-BE49-F238E27FC236}">
                <a16:creationId xmlns:a16="http://schemas.microsoft.com/office/drawing/2014/main" id="{1142459C-FC7C-625C-AB32-B0B131CF1730}"/>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7731" y="11348528"/>
            <a:ext cx="10005782" cy="5120858"/>
          </a:xfrm>
          <a:prstGeom prst="rect">
            <a:avLst/>
          </a:prstGeom>
        </p:spPr>
      </p:pic>
      <p:sp>
        <p:nvSpPr>
          <p:cNvPr id="19" name="TextBox 18">
            <a:extLst>
              <a:ext uri="{FF2B5EF4-FFF2-40B4-BE49-F238E27FC236}">
                <a16:creationId xmlns:a16="http://schemas.microsoft.com/office/drawing/2014/main" id="{AF96B299-A6E1-3CD0-E62C-753DC34F3D80}"/>
              </a:ext>
            </a:extLst>
          </p:cNvPr>
          <p:cNvSpPr txBox="1"/>
          <p:nvPr/>
        </p:nvSpPr>
        <p:spPr>
          <a:xfrm>
            <a:off x="-41636" y="17870822"/>
            <a:ext cx="10991837" cy="3539430"/>
          </a:xfrm>
          <a:prstGeom prst="rect">
            <a:avLst/>
          </a:prstGeom>
          <a:noFill/>
        </p:spPr>
        <p:txBody>
          <a:bodyPr wrap="square" rtlCol="0">
            <a:spAutoFit/>
          </a:bodyPr>
          <a:lstStyle/>
          <a:p>
            <a:pPr lvl="1"/>
            <a:r>
              <a:rPr lang="en-CA" sz="2800" b="1" dirty="0">
                <a:latin typeface="Franklin Gothic Book" panose="020B0503020102020204" pitchFamily="34" charset="0"/>
              </a:rPr>
              <a:t>WRF-GC</a:t>
            </a:r>
            <a:r>
              <a:rPr lang="en-CA" sz="2800" dirty="0">
                <a:latin typeface="Franklin Gothic Book" panose="020B0503020102020204" pitchFamily="34" charset="0"/>
              </a:rPr>
              <a:t> is an </a:t>
            </a:r>
            <a:r>
              <a:rPr lang="en-CA" sz="2800" b="1" dirty="0">
                <a:latin typeface="Franklin Gothic Book" panose="020B0503020102020204" pitchFamily="34" charset="0"/>
              </a:rPr>
              <a:t>online regional atmospheric chemistry transport model</a:t>
            </a:r>
            <a:r>
              <a:rPr lang="en-CA" sz="2800" dirty="0">
                <a:latin typeface="Franklin Gothic Book" panose="020B0503020102020204" pitchFamily="34" charset="0"/>
              </a:rPr>
              <a:t>. Specifically, WRF-GC is a coupling of the </a:t>
            </a:r>
            <a:r>
              <a:rPr lang="en-CA" sz="2800" b="1" dirty="0">
                <a:latin typeface="Franklin Gothic Book" panose="020B0503020102020204" pitchFamily="34" charset="0"/>
              </a:rPr>
              <a:t>Weather Research and Forecasting Model (WRF) </a:t>
            </a:r>
            <a:r>
              <a:rPr lang="en-CA" sz="2800" dirty="0">
                <a:latin typeface="Franklin Gothic Book" panose="020B0503020102020204" pitchFamily="34" charset="0"/>
              </a:rPr>
              <a:t>and the offline regional atmospheric chemistry transport model, </a:t>
            </a:r>
            <a:r>
              <a:rPr lang="en-CA" sz="2800" b="1" dirty="0">
                <a:latin typeface="Franklin Gothic Book" panose="020B0503020102020204" pitchFamily="34" charset="0"/>
              </a:rPr>
              <a:t>GEOS-Chem</a:t>
            </a:r>
            <a:r>
              <a:rPr lang="en-CA" sz="2800" dirty="0">
                <a:latin typeface="Franklin Gothic Book" panose="020B0503020102020204" pitchFamily="34" charset="0"/>
              </a:rPr>
              <a:t>. WRF-GC (see Figure 1) uses WRF’s dynamical solver and grid system to generate the meteorological fields, which then drive the GEOS-Chem chemical processes: convective transport, wet/dry deposition, chemical emissions, boundary layer mixing, and chemistry.</a:t>
            </a:r>
          </a:p>
        </p:txBody>
      </p:sp>
      <p:sp>
        <p:nvSpPr>
          <p:cNvPr id="20" name="TextBox 19">
            <a:extLst>
              <a:ext uri="{FF2B5EF4-FFF2-40B4-BE49-F238E27FC236}">
                <a16:creationId xmlns:a16="http://schemas.microsoft.com/office/drawing/2014/main" id="{70D3D299-EF32-086E-6A93-C1A6EF8702E7}"/>
              </a:ext>
            </a:extLst>
          </p:cNvPr>
          <p:cNvSpPr txBox="1"/>
          <p:nvPr/>
        </p:nvSpPr>
        <p:spPr>
          <a:xfrm>
            <a:off x="11999831" y="6498770"/>
            <a:ext cx="8184399" cy="5693866"/>
          </a:xfrm>
          <a:prstGeom prst="rect">
            <a:avLst/>
          </a:prstGeom>
          <a:noFill/>
        </p:spPr>
        <p:txBody>
          <a:bodyPr wrap="square" rtlCol="0">
            <a:spAutoFit/>
          </a:bodyPr>
          <a:lstStyle/>
          <a:p>
            <a:r>
              <a:rPr lang="en-CA" sz="2800" dirty="0">
                <a:latin typeface="Franklin Gothic Book" panose="020B0503020102020204" pitchFamily="34" charset="0"/>
              </a:rPr>
              <a:t>In April 2023, NASA’s </a:t>
            </a:r>
            <a:r>
              <a:rPr lang="en-CA" sz="2800" b="1" dirty="0">
                <a:latin typeface="Franklin Gothic Book" panose="020B0503020102020204" pitchFamily="34" charset="0"/>
              </a:rPr>
              <a:t>TEMPO</a:t>
            </a:r>
            <a:r>
              <a:rPr lang="en-CA" sz="2800" dirty="0">
                <a:latin typeface="Franklin Gothic Book" panose="020B0503020102020204" pitchFamily="34" charset="0"/>
              </a:rPr>
              <a:t> </a:t>
            </a:r>
            <a:r>
              <a:rPr lang="en-CA" sz="2800" b="1" dirty="0">
                <a:latin typeface="Franklin Gothic Book" panose="020B0503020102020204" pitchFamily="34" charset="0"/>
              </a:rPr>
              <a:t>(Tropospheric Emissions: Monitoring Pollutions) </a:t>
            </a:r>
            <a:r>
              <a:rPr lang="en-CA" sz="2800" dirty="0">
                <a:latin typeface="Franklin Gothic Book" panose="020B0503020102020204" pitchFamily="34" charset="0"/>
              </a:rPr>
              <a:t>instrument was launched into geosynchronous orbit over the Americas. TEMPO will collect hourly observations of O</a:t>
            </a:r>
            <a:r>
              <a:rPr lang="en-CA" sz="2800" baseline="-25000" dirty="0">
                <a:latin typeface="Franklin Gothic Book" panose="020B0503020102020204" pitchFamily="34" charset="0"/>
              </a:rPr>
              <a:t>3</a:t>
            </a:r>
            <a:r>
              <a:rPr lang="en-CA" sz="2800" dirty="0">
                <a:latin typeface="Franklin Gothic Book" panose="020B0503020102020204" pitchFamily="34" charset="0"/>
              </a:rPr>
              <a:t>, NO</a:t>
            </a:r>
            <a:r>
              <a:rPr lang="en-CA" sz="2800" baseline="-25000" dirty="0">
                <a:latin typeface="Franklin Gothic Book" panose="020B0503020102020204" pitchFamily="34" charset="0"/>
              </a:rPr>
              <a:t>2</a:t>
            </a:r>
            <a:r>
              <a:rPr lang="en-CA" sz="2800" dirty="0">
                <a:latin typeface="Franklin Gothic Book" panose="020B0503020102020204" pitchFamily="34" charset="0"/>
              </a:rPr>
              <a:t>, and other air quality gases across North America. The long-term motivation of using WRF-GC is to run the model at resolution comparable to TEMPO and assimilate TEMPO’s observations with the model output. The assimilated data can then be used to study air quality in Toronto and other urban regions going forward.</a:t>
            </a:r>
          </a:p>
          <a:p>
            <a:endParaRPr lang="en-CA" sz="2800" dirty="0">
              <a:latin typeface="Franklin Gothic Book" panose="020B0503020102020204" pitchFamily="34" charset="0"/>
            </a:endParaRPr>
          </a:p>
          <a:p>
            <a:r>
              <a:rPr lang="en-CA" sz="2800" dirty="0">
                <a:latin typeface="Franklin Gothic Book" panose="020B0503020102020204" pitchFamily="34" charset="0"/>
              </a:rPr>
              <a:t>	</a:t>
            </a:r>
          </a:p>
        </p:txBody>
      </p:sp>
      <p:sp>
        <p:nvSpPr>
          <p:cNvPr id="44" name="TextBox 43">
            <a:extLst>
              <a:ext uri="{FF2B5EF4-FFF2-40B4-BE49-F238E27FC236}">
                <a16:creationId xmlns:a16="http://schemas.microsoft.com/office/drawing/2014/main" id="{4C522D46-CF9E-89A5-97F1-763EA5C28D38}"/>
              </a:ext>
            </a:extLst>
          </p:cNvPr>
          <p:cNvSpPr txBox="1"/>
          <p:nvPr/>
        </p:nvSpPr>
        <p:spPr>
          <a:xfrm>
            <a:off x="-77297" y="22712441"/>
            <a:ext cx="11027497" cy="1815882"/>
          </a:xfrm>
          <a:prstGeom prst="rect">
            <a:avLst/>
          </a:prstGeom>
          <a:noFill/>
        </p:spPr>
        <p:txBody>
          <a:bodyPr wrap="square" rtlCol="0">
            <a:spAutoFit/>
          </a:bodyPr>
          <a:lstStyle/>
          <a:p>
            <a:pPr lvl="1"/>
            <a:r>
              <a:rPr lang="en-CA" sz="2800" dirty="0">
                <a:latin typeface="Franklin Gothic Book" panose="020B0503020102020204" pitchFamily="34" charset="0"/>
              </a:rPr>
              <a:t>For this project, I ran WRF-GC at a </a:t>
            </a:r>
            <a:r>
              <a:rPr lang="en-CA" sz="2800" b="1" dirty="0">
                <a:latin typeface="Franklin Gothic Book" panose="020B0503020102020204" pitchFamily="34" charset="0"/>
              </a:rPr>
              <a:t>27 km x 27 km </a:t>
            </a:r>
            <a:r>
              <a:rPr lang="en-CA" sz="2800" dirty="0">
                <a:latin typeface="Franklin Gothic Book" panose="020B0503020102020204" pitchFamily="34" charset="0"/>
              </a:rPr>
              <a:t>resolution with </a:t>
            </a:r>
            <a:r>
              <a:rPr lang="en-CA" sz="2800" b="1" dirty="0">
                <a:latin typeface="Franklin Gothic Book" panose="020B0503020102020204" pitchFamily="34" charset="0"/>
              </a:rPr>
              <a:t>40 pressure levels</a:t>
            </a:r>
            <a:r>
              <a:rPr lang="en-CA" sz="2800" dirty="0">
                <a:latin typeface="Franklin Gothic Book" panose="020B0503020102020204" pitchFamily="34" charset="0"/>
              </a:rPr>
              <a:t>, from </a:t>
            </a:r>
            <a:r>
              <a:rPr lang="en-CA" sz="2800" b="1" dirty="0">
                <a:latin typeface="Franklin Gothic Book" panose="020B0503020102020204" pitchFamily="34" charset="0"/>
              </a:rPr>
              <a:t>January 1</a:t>
            </a:r>
            <a:r>
              <a:rPr lang="en-CA" sz="2800" b="1" baseline="30000" dirty="0">
                <a:latin typeface="Franklin Gothic Book" panose="020B0503020102020204" pitchFamily="34" charset="0"/>
              </a:rPr>
              <a:t>st</a:t>
            </a:r>
            <a:r>
              <a:rPr lang="en-CA" sz="2800" b="1" dirty="0">
                <a:latin typeface="Franklin Gothic Book" panose="020B0503020102020204" pitchFamily="34" charset="0"/>
              </a:rPr>
              <a:t>, 2018, </a:t>
            </a:r>
            <a:r>
              <a:rPr lang="en-CA" sz="2800" dirty="0">
                <a:latin typeface="Franklin Gothic Book" panose="020B0503020102020204" pitchFamily="34" charset="0"/>
              </a:rPr>
              <a:t>to</a:t>
            </a:r>
            <a:r>
              <a:rPr lang="en-CA" sz="2800" b="1" dirty="0">
                <a:latin typeface="Franklin Gothic Book" panose="020B0503020102020204" pitchFamily="34" charset="0"/>
              </a:rPr>
              <a:t> January 10</a:t>
            </a:r>
            <a:r>
              <a:rPr lang="en-CA" sz="2800" b="1" baseline="30000" dirty="0">
                <a:latin typeface="Franklin Gothic Book" panose="020B0503020102020204" pitchFamily="34" charset="0"/>
              </a:rPr>
              <a:t>th</a:t>
            </a:r>
            <a:r>
              <a:rPr lang="en-CA" sz="2800" b="1" dirty="0">
                <a:latin typeface="Franklin Gothic Book" panose="020B0503020102020204" pitchFamily="34" charset="0"/>
              </a:rPr>
              <a:t>, 2018. </a:t>
            </a:r>
            <a:r>
              <a:rPr lang="en-CA" sz="2800" dirty="0">
                <a:latin typeface="Franklin Gothic Book" panose="020B0503020102020204" pitchFamily="34" charset="0"/>
              </a:rPr>
              <a:t>The domain, encompassing most of North America, is shown in Figure 2 below.</a:t>
            </a:r>
          </a:p>
        </p:txBody>
      </p:sp>
      <p:sp>
        <p:nvSpPr>
          <p:cNvPr id="45" name="TextBox 44">
            <a:extLst>
              <a:ext uri="{FF2B5EF4-FFF2-40B4-BE49-F238E27FC236}">
                <a16:creationId xmlns:a16="http://schemas.microsoft.com/office/drawing/2014/main" id="{B7161B3E-5609-9A96-3CAD-3BC0FAC49178}"/>
              </a:ext>
            </a:extLst>
          </p:cNvPr>
          <p:cNvSpPr txBox="1"/>
          <p:nvPr/>
        </p:nvSpPr>
        <p:spPr>
          <a:xfrm>
            <a:off x="32554618" y="6601933"/>
            <a:ext cx="10953473" cy="2677656"/>
          </a:xfrm>
          <a:prstGeom prst="rect">
            <a:avLst/>
          </a:prstGeom>
          <a:noFill/>
        </p:spPr>
        <p:txBody>
          <a:bodyPr wrap="square" rtlCol="0">
            <a:spAutoFit/>
          </a:bodyPr>
          <a:lstStyle/>
          <a:p>
            <a:r>
              <a:rPr lang="en-CA" sz="2800" dirty="0">
                <a:latin typeface="Franklin Gothic Book" panose="020B0503020102020204" pitchFamily="34" charset="0"/>
              </a:rPr>
              <a:t>To evaluate the WRF-GC chemistry output, we compared the surface level CO, O</a:t>
            </a:r>
            <a:r>
              <a:rPr lang="en-CA" sz="2800" baseline="-25000" dirty="0">
                <a:latin typeface="Franklin Gothic Book" panose="020B0503020102020204" pitchFamily="34" charset="0"/>
              </a:rPr>
              <a:t>3</a:t>
            </a:r>
            <a:r>
              <a:rPr lang="en-CA" sz="2800" dirty="0">
                <a:latin typeface="Franklin Gothic Book" panose="020B0503020102020204" pitchFamily="34" charset="0"/>
              </a:rPr>
              <a:t>, and NO</a:t>
            </a:r>
            <a:r>
              <a:rPr lang="en-CA" sz="2800" baseline="-25000" dirty="0">
                <a:latin typeface="Franklin Gothic Book" panose="020B0503020102020204" pitchFamily="34" charset="0"/>
              </a:rPr>
              <a:t>2</a:t>
            </a:r>
            <a:r>
              <a:rPr lang="en-CA" sz="2800" dirty="0">
                <a:latin typeface="Franklin Gothic Book" panose="020B0503020102020204" pitchFamily="34" charset="0"/>
              </a:rPr>
              <a:t> timeseries at several locations across Canada. The output form WRF-GC was plotted (see Figure 4) alongside both the GEOS-Chem 4° x 5° output and observation data from </a:t>
            </a:r>
            <a:r>
              <a:rPr lang="en-CA" sz="2800" b="1" dirty="0">
                <a:latin typeface="Franklin Gothic Book" panose="020B0503020102020204" pitchFamily="34" charset="0"/>
              </a:rPr>
              <a:t>NAPS (National Air Pollution Surveillance Program).</a:t>
            </a:r>
          </a:p>
          <a:p>
            <a:endParaRPr lang="en-CA" sz="2800" dirty="0">
              <a:latin typeface="Franklin Gothic Book" panose="020B0503020102020204" pitchFamily="34" charset="0"/>
            </a:endParaRPr>
          </a:p>
        </p:txBody>
      </p:sp>
      <p:sp>
        <p:nvSpPr>
          <p:cNvPr id="52" name="Flowchart: Terminator 51">
            <a:extLst>
              <a:ext uri="{FF2B5EF4-FFF2-40B4-BE49-F238E27FC236}">
                <a16:creationId xmlns:a16="http://schemas.microsoft.com/office/drawing/2014/main" id="{93CCE752-432A-961F-530B-5E2CF86C0016}"/>
              </a:ext>
            </a:extLst>
          </p:cNvPr>
          <p:cNvSpPr/>
          <p:nvPr/>
        </p:nvSpPr>
        <p:spPr>
          <a:xfrm>
            <a:off x="31946067" y="21571828"/>
            <a:ext cx="3629915" cy="1004910"/>
          </a:xfrm>
          <a:prstGeom prst="flowChartTerminator">
            <a:avLst/>
          </a:prstGeom>
          <a:solidFill>
            <a:schemeClr val="accent1">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3" name="TextBox 52">
            <a:extLst>
              <a:ext uri="{FF2B5EF4-FFF2-40B4-BE49-F238E27FC236}">
                <a16:creationId xmlns:a16="http://schemas.microsoft.com/office/drawing/2014/main" id="{CE76D508-95E9-D024-75BD-CA5C9A0402C5}"/>
              </a:ext>
            </a:extLst>
          </p:cNvPr>
          <p:cNvSpPr txBox="1"/>
          <p:nvPr/>
        </p:nvSpPr>
        <p:spPr>
          <a:xfrm>
            <a:off x="32990289" y="21571828"/>
            <a:ext cx="10900911" cy="1015663"/>
          </a:xfrm>
          <a:prstGeom prst="rect">
            <a:avLst/>
          </a:prstGeom>
          <a:solidFill>
            <a:schemeClr val="accent1">
              <a:lumMod val="50000"/>
            </a:schemeClr>
          </a:solidFill>
        </p:spPr>
        <p:txBody>
          <a:bodyPr wrap="square" rtlCol="0">
            <a:spAutoFit/>
          </a:bodyPr>
          <a:lstStyle/>
          <a:p>
            <a:pPr algn="ctr"/>
            <a:r>
              <a:rPr lang="en-CA" sz="6000" b="1" dirty="0">
                <a:solidFill>
                  <a:schemeClr val="bg1"/>
                </a:solidFill>
                <a:latin typeface="Franklin Gothic Book" panose="020B0503020102020204" pitchFamily="34" charset="0"/>
              </a:rPr>
              <a:t>Future Work</a:t>
            </a:r>
          </a:p>
        </p:txBody>
      </p:sp>
      <p:sp>
        <p:nvSpPr>
          <p:cNvPr id="54" name="TextBox 53">
            <a:extLst>
              <a:ext uri="{FF2B5EF4-FFF2-40B4-BE49-F238E27FC236}">
                <a16:creationId xmlns:a16="http://schemas.microsoft.com/office/drawing/2014/main" id="{EF6CF5E8-1F00-4C0E-5CE2-0D64AF2FFD0B}"/>
              </a:ext>
            </a:extLst>
          </p:cNvPr>
          <p:cNvSpPr txBox="1"/>
          <p:nvPr/>
        </p:nvSpPr>
        <p:spPr>
          <a:xfrm>
            <a:off x="32532512" y="18880790"/>
            <a:ext cx="10390129" cy="2246769"/>
          </a:xfrm>
          <a:prstGeom prst="rect">
            <a:avLst/>
          </a:prstGeom>
          <a:noFill/>
        </p:spPr>
        <p:txBody>
          <a:bodyPr wrap="square" rtlCol="0">
            <a:spAutoFit/>
          </a:bodyPr>
          <a:lstStyle/>
          <a:p>
            <a:r>
              <a:rPr lang="en-CA" sz="2800" b="1" dirty="0">
                <a:latin typeface="Franklin Gothic Book" panose="020B0503020102020204" pitchFamily="34" charset="0"/>
              </a:rPr>
              <a:t>Figure 5.  </a:t>
            </a:r>
            <a:r>
              <a:rPr lang="en-CA" sz="2800" dirty="0">
                <a:latin typeface="Franklin Gothic Book" panose="020B0503020102020204" pitchFamily="34" charset="0"/>
              </a:rPr>
              <a:t>Evaluation of the meteorological variables from WRF-GC in Toronto with surface observations from </a:t>
            </a:r>
            <a:r>
              <a:rPr lang="en-CA" sz="2800" b="1" dirty="0">
                <a:latin typeface="Franklin Gothic Book" panose="020B0503020102020204" pitchFamily="34" charset="0"/>
              </a:rPr>
              <a:t>NCEP</a:t>
            </a:r>
            <a:r>
              <a:rPr lang="en-CA" sz="2800" dirty="0">
                <a:latin typeface="Franklin Gothic Book" panose="020B0503020102020204" pitchFamily="34" charset="0"/>
              </a:rPr>
              <a:t>. This comparison resulted in correlations of 0.94, 0.71, and 0.85 for surface temperature, 10 m u-wind, and 10 m v-wind, respectively, between model output and observations.</a:t>
            </a:r>
          </a:p>
        </p:txBody>
      </p:sp>
      <p:sp>
        <p:nvSpPr>
          <p:cNvPr id="55" name="TextBox 54">
            <a:extLst>
              <a:ext uri="{FF2B5EF4-FFF2-40B4-BE49-F238E27FC236}">
                <a16:creationId xmlns:a16="http://schemas.microsoft.com/office/drawing/2014/main" id="{8E89C9FF-AE9D-860A-5851-DBA812D1EAD3}"/>
              </a:ext>
            </a:extLst>
          </p:cNvPr>
          <p:cNvSpPr txBox="1"/>
          <p:nvPr/>
        </p:nvSpPr>
        <p:spPr>
          <a:xfrm>
            <a:off x="10950201" y="22811688"/>
            <a:ext cx="9078329" cy="9171742"/>
          </a:xfrm>
          <a:prstGeom prst="rect">
            <a:avLst/>
          </a:prstGeom>
          <a:noFill/>
        </p:spPr>
        <p:txBody>
          <a:bodyPr wrap="square" rtlCol="0">
            <a:spAutoFit/>
          </a:bodyPr>
          <a:lstStyle/>
          <a:p>
            <a:pPr>
              <a:spcAft>
                <a:spcPts val="1800"/>
              </a:spcAft>
            </a:pPr>
            <a:r>
              <a:rPr lang="en-CA" sz="2800" dirty="0">
                <a:latin typeface="Franklin Gothic Book" panose="020B0503020102020204" pitchFamily="34" charset="0"/>
              </a:rPr>
              <a:t>Atmospheric chemical reactions are highly driven by energy from the Sun so winters are less chemically active than summers. Therefore, running a simulation in the winter minimizes the production and loss of chemical species. I chose to run my simulations in the winter so that the differences between WRF-GC and GEOS-Chem will be predominantly driven by the dynamics of each model.</a:t>
            </a:r>
          </a:p>
          <a:p>
            <a:pPr marL="457200" indent="-457200">
              <a:spcAft>
                <a:spcPts val="1800"/>
              </a:spcAft>
              <a:buFont typeface="Arial" panose="020B0604020202020204" pitchFamily="34" charset="0"/>
              <a:buChar char="•"/>
            </a:pPr>
            <a:r>
              <a:rPr lang="en-CA" sz="2800" dirty="0">
                <a:latin typeface="Franklin Gothic Book" panose="020B0503020102020204" pitchFamily="34" charset="0"/>
              </a:rPr>
              <a:t>The initial and boundary conditions for the meteorological variables were provided by </a:t>
            </a:r>
            <a:r>
              <a:rPr lang="en-CA" sz="2800" b="1" dirty="0">
                <a:latin typeface="Franklin Gothic Book" panose="020B0503020102020204" pitchFamily="34" charset="0"/>
              </a:rPr>
              <a:t>North American Regional Reanalysis</a:t>
            </a:r>
            <a:r>
              <a:rPr lang="en-CA" sz="2800" dirty="0">
                <a:latin typeface="Franklin Gothic Book" panose="020B0503020102020204" pitchFamily="34" charset="0"/>
              </a:rPr>
              <a:t> (</a:t>
            </a:r>
            <a:r>
              <a:rPr lang="en-CA" sz="2800" b="1" dirty="0">
                <a:latin typeface="Franklin Gothic Book" panose="020B0503020102020204" pitchFamily="34" charset="0"/>
              </a:rPr>
              <a:t>NARR)</a:t>
            </a:r>
            <a:r>
              <a:rPr lang="en-CA" sz="2800" dirty="0">
                <a:latin typeface="Franklin Gothic Book" panose="020B0503020102020204" pitchFamily="34" charset="0"/>
              </a:rPr>
              <a:t> fields.</a:t>
            </a:r>
          </a:p>
          <a:p>
            <a:pPr marL="457200" indent="-457200">
              <a:spcAft>
                <a:spcPts val="1800"/>
              </a:spcAft>
              <a:buFont typeface="Arial" panose="020B0604020202020204" pitchFamily="34" charset="0"/>
              <a:buChar char="•"/>
            </a:pPr>
            <a:r>
              <a:rPr lang="en-CA" sz="2800" dirty="0">
                <a:latin typeface="Franklin Gothic Book" panose="020B0503020102020204" pitchFamily="34" charset="0"/>
              </a:rPr>
              <a:t>The initial and boundary conditions for the chemical variables were generated from a </a:t>
            </a:r>
            <a:r>
              <a:rPr lang="en-CA" sz="2800" b="1" dirty="0">
                <a:latin typeface="Franklin Gothic Book" panose="020B0503020102020204" pitchFamily="34" charset="0"/>
              </a:rPr>
              <a:t>global GEOS-Chem</a:t>
            </a:r>
            <a:r>
              <a:rPr lang="en-CA" sz="2800" dirty="0">
                <a:latin typeface="Franklin Gothic Book" panose="020B0503020102020204" pitchFamily="34" charset="0"/>
              </a:rPr>
              <a:t> run, at 4° x 5° resolution. The data is available at 6 hourly intervals. For this GEOS-Chem run, a two month spin up time was included. This is an additional two months of running before the beginning of the simulation period, which is required for the model to move away from the initial conditions and resolve any unphysical structures present in the initial state. The GEOS-Chem run was driven by MERRA-2 meteorology.</a:t>
            </a:r>
          </a:p>
        </p:txBody>
      </p:sp>
      <p:pic>
        <p:nvPicPr>
          <p:cNvPr id="57" name="Picture 56" descr="A map of the united states&#10;&#10;Description automatically generated">
            <a:extLst>
              <a:ext uri="{FF2B5EF4-FFF2-40B4-BE49-F238E27FC236}">
                <a16:creationId xmlns:a16="http://schemas.microsoft.com/office/drawing/2014/main" id="{F9DA4BFF-24B7-6C53-4F28-68E87EDCA9AB}"/>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7451469" y="22811689"/>
            <a:ext cx="6236198" cy="4368980"/>
          </a:xfrm>
          <a:prstGeom prst="rect">
            <a:avLst/>
          </a:prstGeom>
        </p:spPr>
      </p:pic>
      <p:sp>
        <p:nvSpPr>
          <p:cNvPr id="58" name="TextBox 57">
            <a:extLst>
              <a:ext uri="{FF2B5EF4-FFF2-40B4-BE49-F238E27FC236}">
                <a16:creationId xmlns:a16="http://schemas.microsoft.com/office/drawing/2014/main" id="{03729ADC-58D9-60F3-4C1E-9C6E995C0597}"/>
              </a:ext>
            </a:extLst>
          </p:cNvPr>
          <p:cNvSpPr txBox="1"/>
          <p:nvPr/>
        </p:nvSpPr>
        <p:spPr>
          <a:xfrm>
            <a:off x="11999831" y="17544643"/>
            <a:ext cx="8102157" cy="3416320"/>
          </a:xfrm>
          <a:prstGeom prst="rect">
            <a:avLst/>
          </a:prstGeom>
          <a:noFill/>
        </p:spPr>
        <p:txBody>
          <a:bodyPr wrap="square" rtlCol="0">
            <a:spAutoFit/>
          </a:bodyPr>
          <a:lstStyle/>
          <a:p>
            <a:pPr>
              <a:spcAft>
                <a:spcPts val="1200"/>
              </a:spcAft>
            </a:pPr>
            <a:r>
              <a:rPr lang="en-CA" sz="2800" dirty="0">
                <a:latin typeface="Franklin Gothic Book" panose="020B0503020102020204" pitchFamily="34" charset="0"/>
              </a:rPr>
              <a:t>The focus of this project was to port WRF-GC to the Niagara supercomputer on </a:t>
            </a:r>
            <a:r>
              <a:rPr lang="en-CA" sz="2800" dirty="0" err="1">
                <a:latin typeface="Franklin Gothic Book" panose="020B0503020102020204" pitchFamily="34" charset="0"/>
              </a:rPr>
              <a:t>SciNet</a:t>
            </a:r>
            <a:r>
              <a:rPr lang="en-CA" sz="2800" dirty="0">
                <a:latin typeface="Franklin Gothic Book" panose="020B0503020102020204" pitchFamily="34" charset="0"/>
              </a:rPr>
              <a:t>, with the following objectives: </a:t>
            </a:r>
          </a:p>
          <a:p>
            <a:pPr marL="457200" indent="-457200">
              <a:spcAft>
                <a:spcPts val="1200"/>
              </a:spcAft>
              <a:buFont typeface="Arial" panose="020B0604020202020204" pitchFamily="34" charset="0"/>
              <a:buChar char="•"/>
            </a:pPr>
            <a:r>
              <a:rPr lang="en-CA" sz="2800" b="1" dirty="0">
                <a:latin typeface="Franklin Gothic Book" panose="020B0503020102020204" pitchFamily="34" charset="0"/>
              </a:rPr>
              <a:t>Identify what problems / difficulties might we encounter running WRF-GC on Niagara,</a:t>
            </a:r>
          </a:p>
          <a:p>
            <a:pPr marL="457200" indent="-457200">
              <a:spcAft>
                <a:spcPts val="1200"/>
              </a:spcAft>
              <a:buFont typeface="Arial" panose="020B0604020202020204" pitchFamily="34" charset="0"/>
              <a:buChar char="•"/>
            </a:pPr>
            <a:r>
              <a:rPr lang="en-CA" sz="2800" b="1" dirty="0">
                <a:latin typeface="Franklin Gothic Book" panose="020B0503020102020204" pitchFamily="34" charset="0"/>
              </a:rPr>
              <a:t>Determine how WRF’s dynamics impact the GEOS-Chem tracer distribution,</a:t>
            </a:r>
          </a:p>
        </p:txBody>
      </p:sp>
      <p:sp>
        <p:nvSpPr>
          <p:cNvPr id="59" name="TextBox 58">
            <a:extLst>
              <a:ext uri="{FF2B5EF4-FFF2-40B4-BE49-F238E27FC236}">
                <a16:creationId xmlns:a16="http://schemas.microsoft.com/office/drawing/2014/main" id="{CA50D541-F2A8-26BB-E6E2-684C7CD42A31}"/>
              </a:ext>
            </a:extLst>
          </p:cNvPr>
          <p:cNvSpPr txBox="1"/>
          <p:nvPr/>
        </p:nvSpPr>
        <p:spPr>
          <a:xfrm>
            <a:off x="21921442" y="21598187"/>
            <a:ext cx="8277668" cy="1015663"/>
          </a:xfrm>
          <a:prstGeom prst="rect">
            <a:avLst/>
          </a:prstGeom>
          <a:solidFill>
            <a:schemeClr val="accent1">
              <a:lumMod val="50000"/>
            </a:schemeClr>
          </a:solidFill>
        </p:spPr>
        <p:txBody>
          <a:bodyPr wrap="square" rtlCol="0">
            <a:spAutoFit/>
          </a:bodyPr>
          <a:lstStyle/>
          <a:p>
            <a:pPr algn="ctr"/>
            <a:r>
              <a:rPr lang="en-CA" sz="6000" b="1" dirty="0">
                <a:solidFill>
                  <a:schemeClr val="bg1"/>
                </a:solidFill>
                <a:latin typeface="Franklin Gothic Book" panose="020B0503020102020204" pitchFamily="34" charset="0"/>
              </a:rPr>
              <a:t>Conclusions</a:t>
            </a:r>
          </a:p>
        </p:txBody>
      </p:sp>
      <p:sp>
        <p:nvSpPr>
          <p:cNvPr id="62" name="TextBox 61">
            <a:extLst>
              <a:ext uri="{FF2B5EF4-FFF2-40B4-BE49-F238E27FC236}">
                <a16:creationId xmlns:a16="http://schemas.microsoft.com/office/drawing/2014/main" id="{4CA10AD0-2FDB-907B-72D9-8EBC6C628187}"/>
              </a:ext>
            </a:extLst>
          </p:cNvPr>
          <p:cNvSpPr txBox="1"/>
          <p:nvPr/>
        </p:nvSpPr>
        <p:spPr>
          <a:xfrm>
            <a:off x="20941590" y="22811688"/>
            <a:ext cx="10237371" cy="5062924"/>
          </a:xfrm>
          <a:prstGeom prst="rect">
            <a:avLst/>
          </a:prstGeom>
          <a:noFill/>
        </p:spPr>
        <p:txBody>
          <a:bodyPr wrap="square" rtlCol="0">
            <a:spAutoFit/>
          </a:bodyPr>
          <a:lstStyle/>
          <a:p>
            <a:pPr marL="457200" indent="-457200">
              <a:spcAft>
                <a:spcPts val="1800"/>
              </a:spcAft>
              <a:buFont typeface="Arial" panose="020B0604020202020204" pitchFamily="34" charset="0"/>
              <a:buChar char="•"/>
            </a:pPr>
            <a:r>
              <a:rPr lang="en-CA" sz="2800" dirty="0">
                <a:latin typeface="Franklin Gothic Book" panose="020B0503020102020204" pitchFamily="34" charset="0"/>
              </a:rPr>
              <a:t>The WRF winds and temperatures are consistent with NCEP observations, but there is an issue with the interaction between the WRF dynamics and the GEOS-Chem chemistry in eastern Canada.</a:t>
            </a:r>
          </a:p>
          <a:p>
            <a:pPr marL="457200" indent="-457200">
              <a:spcAft>
                <a:spcPts val="1800"/>
              </a:spcAft>
              <a:buFont typeface="Arial" panose="020B0604020202020204" pitchFamily="34" charset="0"/>
              <a:buChar char="•"/>
            </a:pPr>
            <a:r>
              <a:rPr lang="en-CA" sz="2800" dirty="0">
                <a:latin typeface="Franklin Gothic Book" panose="020B0503020102020204" pitchFamily="34" charset="0"/>
              </a:rPr>
              <a:t>The failure of both WRF-GC and GEOS-Chem to accurately represent the chemical data may be due to the short spin-up period used in GEOS-Chem. While two months is a typical spin-up time for summer simulations, wintertime’s longer chemical lifetimes may cause the unphysical structures from the initial state to last longer. These structures may be causing an imbalance between the dynamics and chemistry in the model.</a:t>
            </a:r>
            <a:endParaRPr lang="en-CA" sz="2800" dirty="0"/>
          </a:p>
        </p:txBody>
      </p:sp>
      <p:sp>
        <p:nvSpPr>
          <p:cNvPr id="63" name="TextBox 62">
            <a:extLst>
              <a:ext uri="{FF2B5EF4-FFF2-40B4-BE49-F238E27FC236}">
                <a16:creationId xmlns:a16="http://schemas.microsoft.com/office/drawing/2014/main" id="{4ADBBDA5-FE0F-1244-70BF-68927CB955FA}"/>
              </a:ext>
            </a:extLst>
          </p:cNvPr>
          <p:cNvSpPr txBox="1"/>
          <p:nvPr/>
        </p:nvSpPr>
        <p:spPr>
          <a:xfrm>
            <a:off x="32043022" y="22678204"/>
            <a:ext cx="5214063" cy="5093702"/>
          </a:xfrm>
          <a:prstGeom prst="rect">
            <a:avLst/>
          </a:prstGeom>
          <a:noFill/>
        </p:spPr>
        <p:txBody>
          <a:bodyPr wrap="square" rtlCol="0">
            <a:spAutoFit/>
          </a:bodyPr>
          <a:lstStyle/>
          <a:p>
            <a:pPr>
              <a:spcAft>
                <a:spcPts val="1800"/>
              </a:spcAft>
            </a:pPr>
            <a:r>
              <a:rPr lang="en-CA" sz="2800" dirty="0">
                <a:latin typeface="Franklin Gothic Book" panose="020B0503020102020204" pitchFamily="34" charset="0"/>
              </a:rPr>
              <a:t>Future goals include:</a:t>
            </a:r>
          </a:p>
          <a:p>
            <a:pPr marL="457200" indent="-457200">
              <a:spcAft>
                <a:spcPts val="1800"/>
              </a:spcAft>
              <a:buFont typeface="Arial" panose="020B0604020202020204" pitchFamily="34" charset="0"/>
              <a:buChar char="•"/>
            </a:pPr>
            <a:r>
              <a:rPr lang="en-CA" sz="2800" dirty="0">
                <a:latin typeface="Franklin Gothic Book" panose="020B0503020102020204" pitchFamily="34" charset="0"/>
              </a:rPr>
              <a:t>Increase the spin-up time to four months.</a:t>
            </a:r>
          </a:p>
          <a:p>
            <a:pPr marL="457200" indent="-457200">
              <a:spcAft>
                <a:spcPts val="1800"/>
              </a:spcAft>
              <a:buFont typeface="Arial" panose="020B0604020202020204" pitchFamily="34" charset="0"/>
              <a:buChar char="•"/>
            </a:pPr>
            <a:r>
              <a:rPr lang="en-CA" sz="2800" dirty="0">
                <a:latin typeface="Franklin Gothic Book" panose="020B0503020102020204" pitchFamily="34" charset="0"/>
              </a:rPr>
              <a:t>Increase the resolution of the chemical initial and boundary conditions to 2° x 2.5°.</a:t>
            </a:r>
          </a:p>
          <a:p>
            <a:pPr marL="457200" indent="-457200">
              <a:spcAft>
                <a:spcPts val="1800"/>
              </a:spcAft>
              <a:buFont typeface="Arial" panose="020B0604020202020204" pitchFamily="34" charset="0"/>
              <a:buChar char="•"/>
            </a:pPr>
            <a:r>
              <a:rPr lang="en-CA" sz="2800" dirty="0">
                <a:latin typeface="Franklin Gothic Book" panose="020B0503020102020204" pitchFamily="34" charset="0"/>
              </a:rPr>
              <a:t>Make use of WRF’s domain nesting feature to increase the model resolution up to 1 km x 1 km in the Toronto area.</a:t>
            </a:r>
          </a:p>
        </p:txBody>
      </p:sp>
      <p:sp>
        <p:nvSpPr>
          <p:cNvPr id="4" name="TextBox 3">
            <a:extLst>
              <a:ext uri="{FF2B5EF4-FFF2-40B4-BE49-F238E27FC236}">
                <a16:creationId xmlns:a16="http://schemas.microsoft.com/office/drawing/2014/main" id="{7396C1D1-EA18-BC92-6182-7741693753C0}"/>
              </a:ext>
            </a:extLst>
          </p:cNvPr>
          <p:cNvSpPr txBox="1"/>
          <p:nvPr/>
        </p:nvSpPr>
        <p:spPr>
          <a:xfrm rot="10800000" flipV="1">
            <a:off x="6364853" y="3276689"/>
            <a:ext cx="32004001" cy="1015663"/>
          </a:xfrm>
          <a:prstGeom prst="rect">
            <a:avLst/>
          </a:prstGeom>
          <a:noFill/>
        </p:spPr>
        <p:txBody>
          <a:bodyPr wrap="square" rtlCol="0">
            <a:spAutoFit/>
          </a:bodyPr>
          <a:lstStyle/>
          <a:p>
            <a:pPr algn="ctr"/>
            <a:r>
              <a:rPr lang="en-CA" sz="6000" b="1" dirty="0">
                <a:solidFill>
                  <a:schemeClr val="bg1"/>
                </a:solidFill>
                <a:latin typeface="Franklin Gothic Book" panose="020B0503020102020204" pitchFamily="34" charset="0"/>
              </a:rPr>
              <a:t>Department of Physics, University of Toronto</a:t>
            </a:r>
          </a:p>
        </p:txBody>
      </p:sp>
      <p:sp>
        <p:nvSpPr>
          <p:cNvPr id="6" name="TextBox 5">
            <a:extLst>
              <a:ext uri="{FF2B5EF4-FFF2-40B4-BE49-F238E27FC236}">
                <a16:creationId xmlns:a16="http://schemas.microsoft.com/office/drawing/2014/main" id="{CFB2A480-3240-DB93-01F7-F2446090C61D}"/>
              </a:ext>
            </a:extLst>
          </p:cNvPr>
          <p:cNvSpPr txBox="1"/>
          <p:nvPr/>
        </p:nvSpPr>
        <p:spPr>
          <a:xfrm>
            <a:off x="715286" y="16550050"/>
            <a:ext cx="10106082" cy="954107"/>
          </a:xfrm>
          <a:prstGeom prst="rect">
            <a:avLst/>
          </a:prstGeom>
          <a:noFill/>
        </p:spPr>
        <p:txBody>
          <a:bodyPr wrap="square" rtlCol="0">
            <a:spAutoFit/>
          </a:bodyPr>
          <a:lstStyle/>
          <a:p>
            <a:pPr lvl="1"/>
            <a:r>
              <a:rPr lang="en-CA" sz="2800" b="1" dirty="0">
                <a:latin typeface="Franklin Gothic Book" panose="020B0503020102020204" pitchFamily="34" charset="0"/>
              </a:rPr>
              <a:t>Figure 1. </a:t>
            </a:r>
            <a:r>
              <a:rPr lang="en-CA" sz="2800" dirty="0">
                <a:latin typeface="Franklin Gothic Book" panose="020B0503020102020204" pitchFamily="34" charset="0"/>
              </a:rPr>
              <a:t>Schematic of the coupling between WRF and GEOS-Chem. From Feng et al. (2021).</a:t>
            </a:r>
          </a:p>
        </p:txBody>
      </p:sp>
      <p:sp>
        <p:nvSpPr>
          <p:cNvPr id="8" name="TextBox 7">
            <a:extLst>
              <a:ext uri="{FF2B5EF4-FFF2-40B4-BE49-F238E27FC236}">
                <a16:creationId xmlns:a16="http://schemas.microsoft.com/office/drawing/2014/main" id="{9A9D5683-C222-28B5-6BBC-0F315B00F622}"/>
              </a:ext>
            </a:extLst>
          </p:cNvPr>
          <p:cNvSpPr txBox="1"/>
          <p:nvPr/>
        </p:nvSpPr>
        <p:spPr>
          <a:xfrm>
            <a:off x="196484" y="31637097"/>
            <a:ext cx="10624884" cy="523220"/>
          </a:xfrm>
          <a:prstGeom prst="rect">
            <a:avLst/>
          </a:prstGeom>
          <a:noFill/>
        </p:spPr>
        <p:txBody>
          <a:bodyPr wrap="square" rtlCol="0">
            <a:spAutoFit/>
          </a:bodyPr>
          <a:lstStyle/>
          <a:p>
            <a:pPr lvl="1"/>
            <a:r>
              <a:rPr lang="en-CA" sz="2800" b="1" dirty="0">
                <a:latin typeface="Franklin Gothic Book" panose="020B0503020102020204" pitchFamily="34" charset="0"/>
              </a:rPr>
              <a:t>Figure 2. </a:t>
            </a:r>
            <a:r>
              <a:rPr lang="en-CA" sz="2800" dirty="0">
                <a:latin typeface="Franklin Gothic Book" panose="020B0503020102020204" pitchFamily="34" charset="0"/>
              </a:rPr>
              <a:t>North American domain used for the WRF-GC simulation.</a:t>
            </a:r>
          </a:p>
        </p:txBody>
      </p:sp>
      <p:sp>
        <p:nvSpPr>
          <p:cNvPr id="10" name="TextBox 9">
            <a:extLst>
              <a:ext uri="{FF2B5EF4-FFF2-40B4-BE49-F238E27FC236}">
                <a16:creationId xmlns:a16="http://schemas.microsoft.com/office/drawing/2014/main" id="{EE9053B0-1191-DD8A-5F49-2D3DFE399745}"/>
              </a:ext>
            </a:extLst>
          </p:cNvPr>
          <p:cNvSpPr txBox="1"/>
          <p:nvPr/>
        </p:nvSpPr>
        <p:spPr>
          <a:xfrm>
            <a:off x="11521870" y="16434494"/>
            <a:ext cx="9506059" cy="954107"/>
          </a:xfrm>
          <a:prstGeom prst="rect">
            <a:avLst/>
          </a:prstGeom>
          <a:noFill/>
        </p:spPr>
        <p:txBody>
          <a:bodyPr wrap="square" rtlCol="0">
            <a:spAutoFit/>
          </a:bodyPr>
          <a:lstStyle/>
          <a:p>
            <a:pPr lvl="1"/>
            <a:r>
              <a:rPr lang="en-CA" sz="2800" b="1" dirty="0">
                <a:latin typeface="Franklin Gothic Book" panose="020B0503020102020204" pitchFamily="34" charset="0"/>
              </a:rPr>
              <a:t>Figure 3. </a:t>
            </a:r>
            <a:r>
              <a:rPr lang="en-CA" sz="2800" dirty="0">
                <a:latin typeface="Franklin Gothic Book" panose="020B0503020102020204" pitchFamily="34" charset="0"/>
              </a:rPr>
              <a:t>TEMPO’s hourly field of view. Figure courtesy of Xiong Liu.</a:t>
            </a:r>
          </a:p>
        </p:txBody>
      </p:sp>
      <p:sp>
        <p:nvSpPr>
          <p:cNvPr id="21" name="TextBox 20">
            <a:extLst>
              <a:ext uri="{FF2B5EF4-FFF2-40B4-BE49-F238E27FC236}">
                <a16:creationId xmlns:a16="http://schemas.microsoft.com/office/drawing/2014/main" id="{DFF9083F-1D93-F14F-AE16-8C5D8CB68346}"/>
              </a:ext>
            </a:extLst>
          </p:cNvPr>
          <p:cNvSpPr txBox="1"/>
          <p:nvPr/>
        </p:nvSpPr>
        <p:spPr>
          <a:xfrm>
            <a:off x="21356533" y="18586322"/>
            <a:ext cx="10647467" cy="3108543"/>
          </a:xfrm>
          <a:prstGeom prst="rect">
            <a:avLst/>
          </a:prstGeom>
          <a:noFill/>
        </p:spPr>
        <p:txBody>
          <a:bodyPr wrap="square" rtlCol="0">
            <a:spAutoFit/>
          </a:bodyPr>
          <a:lstStyle/>
          <a:p>
            <a:r>
              <a:rPr lang="en-CA" sz="2800" b="1" dirty="0">
                <a:latin typeface="Franklin Gothic Book" panose="020B0503020102020204" pitchFamily="34" charset="0"/>
              </a:rPr>
              <a:t>Figure 4.  </a:t>
            </a:r>
            <a:r>
              <a:rPr lang="en-CA" sz="2800" dirty="0">
                <a:latin typeface="Franklin Gothic Book" panose="020B0503020102020204" pitchFamily="34" charset="0"/>
              </a:rPr>
              <a:t>Comparison of WRF-GC and GEOS-Chem CO (top two rows), O</a:t>
            </a:r>
            <a:r>
              <a:rPr lang="en-CA" sz="2800" baseline="-25000" dirty="0">
                <a:latin typeface="Franklin Gothic Book" panose="020B0503020102020204" pitchFamily="34" charset="0"/>
              </a:rPr>
              <a:t>3</a:t>
            </a:r>
            <a:r>
              <a:rPr lang="en-CA" sz="2800" dirty="0">
                <a:latin typeface="Franklin Gothic Book" panose="020B0503020102020204" pitchFamily="34" charset="0"/>
              </a:rPr>
              <a:t> (middle two rows), and NO</a:t>
            </a:r>
            <a:r>
              <a:rPr lang="en-CA" sz="2800" baseline="-25000" dirty="0">
                <a:latin typeface="Franklin Gothic Book" panose="020B0503020102020204" pitchFamily="34" charset="0"/>
              </a:rPr>
              <a:t>2 </a:t>
            </a:r>
            <a:r>
              <a:rPr lang="en-CA" sz="2800" dirty="0">
                <a:latin typeface="Franklin Gothic Book" panose="020B0503020102020204" pitchFamily="34" charset="0"/>
              </a:rPr>
              <a:t>(bottom two rows) with NAPS data. Both GEOS-Chem and WRF-GC tended to underestimate CO and NO</a:t>
            </a:r>
            <a:r>
              <a:rPr lang="en-CA" sz="2800" baseline="-25000" dirty="0">
                <a:latin typeface="Franklin Gothic Book" panose="020B0503020102020204" pitchFamily="34" charset="0"/>
              </a:rPr>
              <a:t>2</a:t>
            </a:r>
            <a:r>
              <a:rPr lang="en-CA" sz="2800" dirty="0">
                <a:latin typeface="Franklin Gothic Book" panose="020B0503020102020204" pitchFamily="34" charset="0"/>
              </a:rPr>
              <a:t> concentrations across sampled locations. Additionally, WRF-GC resulted in unphysical behaviour for all three species in Toronto and other locations on the East Coast. </a:t>
            </a:r>
          </a:p>
          <a:p>
            <a:endParaRPr lang="en-CA" sz="2800" dirty="0">
              <a:latin typeface="Franklin Gothic Book" panose="020B0503020102020204" pitchFamily="34" charset="0"/>
            </a:endParaRPr>
          </a:p>
        </p:txBody>
      </p:sp>
      <p:sp>
        <p:nvSpPr>
          <p:cNvPr id="32" name="TextBox 31">
            <a:extLst>
              <a:ext uri="{FF2B5EF4-FFF2-40B4-BE49-F238E27FC236}">
                <a16:creationId xmlns:a16="http://schemas.microsoft.com/office/drawing/2014/main" id="{FA06E4C6-FF82-C730-EA72-B82E1F6ADF42}"/>
              </a:ext>
            </a:extLst>
          </p:cNvPr>
          <p:cNvSpPr txBox="1"/>
          <p:nvPr/>
        </p:nvSpPr>
        <p:spPr>
          <a:xfrm>
            <a:off x="37451469" y="26962755"/>
            <a:ext cx="6236198" cy="830997"/>
          </a:xfrm>
          <a:prstGeom prst="rect">
            <a:avLst/>
          </a:prstGeom>
          <a:noFill/>
        </p:spPr>
        <p:txBody>
          <a:bodyPr wrap="square" rtlCol="0">
            <a:spAutoFit/>
          </a:bodyPr>
          <a:lstStyle/>
          <a:p>
            <a:pPr lvl="1"/>
            <a:r>
              <a:rPr lang="en-CA" sz="2400" b="1" dirty="0">
                <a:latin typeface="Franklin Gothic Book" panose="020B0503020102020204" pitchFamily="34" charset="0"/>
              </a:rPr>
              <a:t>Figure 6. </a:t>
            </a:r>
            <a:r>
              <a:rPr lang="en-CA" sz="2400" dirty="0">
                <a:latin typeface="Franklin Gothic Book" panose="020B0503020102020204" pitchFamily="34" charset="0"/>
              </a:rPr>
              <a:t>Nested domain for future work over Toronto.</a:t>
            </a:r>
          </a:p>
        </p:txBody>
      </p:sp>
      <p:sp>
        <p:nvSpPr>
          <p:cNvPr id="34" name="TextBox 33">
            <a:extLst>
              <a:ext uri="{FF2B5EF4-FFF2-40B4-BE49-F238E27FC236}">
                <a16:creationId xmlns:a16="http://schemas.microsoft.com/office/drawing/2014/main" id="{0BF609DB-C387-FE49-C678-CD4AB2FA706A}"/>
              </a:ext>
            </a:extLst>
          </p:cNvPr>
          <p:cNvSpPr txBox="1"/>
          <p:nvPr/>
        </p:nvSpPr>
        <p:spPr>
          <a:xfrm>
            <a:off x="21192045" y="29141582"/>
            <a:ext cx="22480161" cy="2923877"/>
          </a:xfrm>
          <a:prstGeom prst="rect">
            <a:avLst/>
          </a:prstGeom>
          <a:noFill/>
        </p:spPr>
        <p:txBody>
          <a:bodyPr wrap="square" rtlCol="0">
            <a:spAutoFit/>
          </a:bodyPr>
          <a:lstStyle/>
          <a:p>
            <a:pPr marL="457200" indent="-457200"/>
            <a:r>
              <a:rPr lang="en-CA" sz="2300" b="0" i="0" dirty="0">
                <a:effectLst/>
                <a:latin typeface="Helvetica" panose="020B0604020202020204" pitchFamily="34" charset="0"/>
                <a:cs typeface="Helvetica" panose="020B0604020202020204" pitchFamily="34" charset="0"/>
              </a:rPr>
              <a:t>Feng, X., Lin, H., Fu, T.-M., </a:t>
            </a:r>
            <a:r>
              <a:rPr lang="en-CA" sz="2300" b="0" i="0" dirty="0" err="1">
                <a:effectLst/>
                <a:latin typeface="Helvetica" panose="020B0604020202020204" pitchFamily="34" charset="0"/>
                <a:cs typeface="Helvetica" panose="020B0604020202020204" pitchFamily="34" charset="0"/>
              </a:rPr>
              <a:t>Sulprizio</a:t>
            </a:r>
            <a:r>
              <a:rPr lang="en-CA" sz="2300" b="0" i="0" dirty="0">
                <a:effectLst/>
                <a:latin typeface="Helvetica" panose="020B0604020202020204" pitchFamily="34" charset="0"/>
                <a:cs typeface="Helvetica" panose="020B0604020202020204" pitchFamily="34" charset="0"/>
              </a:rPr>
              <a:t>, M. P., Zhuang, J., Jacob, D. J., Tian, H., Ma, Y., Zhang, L., Wang, X., Chen, Q., and Han, Z.: WRF-GC (v2.0): online two-way coupling of WRF (v3.9.1.1) and GEOS-Chem (v12.7.2) for modeling regional atmospheric chemistry–meteorology interactions, </a:t>
            </a:r>
            <a:r>
              <a:rPr lang="en-CA" sz="2300" b="0" i="0" dirty="0" err="1">
                <a:effectLst/>
                <a:latin typeface="Helvetica" panose="020B0604020202020204" pitchFamily="34" charset="0"/>
                <a:cs typeface="Helvetica" panose="020B0604020202020204" pitchFamily="34" charset="0"/>
              </a:rPr>
              <a:t>Geosci</a:t>
            </a:r>
            <a:r>
              <a:rPr lang="en-CA" sz="2300" b="0" i="0" dirty="0">
                <a:effectLst/>
                <a:latin typeface="Helvetica" panose="020B0604020202020204" pitchFamily="34" charset="0"/>
                <a:cs typeface="Helvetica" panose="020B0604020202020204" pitchFamily="34" charset="0"/>
              </a:rPr>
              <a:t>. Model Dev., 14, 3741–3768, https://doi.org/10.5194/gmd-14-3741-2021, 2021.</a:t>
            </a:r>
          </a:p>
          <a:p>
            <a:pPr marL="457200" indent="-457200"/>
            <a:r>
              <a:rPr lang="en-US" sz="2300" b="0" i="0" dirty="0">
                <a:effectLst/>
                <a:latin typeface="Helvetica" panose="020B0604020202020204" pitchFamily="34" charset="0"/>
                <a:cs typeface="Helvetica" panose="020B0604020202020204" pitchFamily="34" charset="0"/>
              </a:rPr>
              <a:t>National Centers for Environmental Prediction/National Weather Service/NOAA/U.S. Department of Commerce. 2005, updated monthly. </a:t>
            </a:r>
            <a:r>
              <a:rPr lang="en-US" sz="2300" b="0" i="1" dirty="0">
                <a:effectLst/>
                <a:latin typeface="Helvetica" panose="020B0604020202020204" pitchFamily="34" charset="0"/>
                <a:cs typeface="Helvetica" panose="020B0604020202020204" pitchFamily="34" charset="0"/>
              </a:rPr>
              <a:t>NCEP North American Regional Reanalysis (NARR)</a:t>
            </a:r>
            <a:r>
              <a:rPr lang="en-US" sz="2300" b="0" i="0" dirty="0">
                <a:effectLst/>
                <a:latin typeface="Helvetica" panose="020B0604020202020204" pitchFamily="34" charset="0"/>
                <a:cs typeface="Helvetica" panose="020B0604020202020204" pitchFamily="34" charset="0"/>
              </a:rPr>
              <a:t>. Research Data Archive at the National Center for Atmospheric Research, Computational and Information Systems Laboratory. </a:t>
            </a:r>
            <a:r>
              <a:rPr lang="en-US" sz="2300" b="0" i="0" dirty="0">
                <a:effectLst/>
                <a:latin typeface="Helvetica" panose="020B0604020202020204" pitchFamily="34" charset="0"/>
                <a:cs typeface="Helvetica" panose="020B0604020202020204" pitchFamily="34" charset="0"/>
                <a:hlinkClick r:id="rId7"/>
              </a:rPr>
              <a:t>https://rda.ucar.edu/datasets/ds608.0/.5</a:t>
            </a:r>
            <a:r>
              <a:rPr lang="en-US" sz="2300" b="0" i="0" dirty="0">
                <a:effectLst/>
                <a:latin typeface="Helvetica" panose="020B0604020202020204" pitchFamily="34" charset="0"/>
                <a:cs typeface="Helvetica" panose="020B0604020202020204" pitchFamily="34" charset="0"/>
              </a:rPr>
              <a:t>.</a:t>
            </a:r>
          </a:p>
          <a:p>
            <a:pPr marL="457200" indent="-457200"/>
            <a:r>
              <a:rPr lang="en-US" sz="2300" dirty="0">
                <a:latin typeface="Helvetica" panose="020B0604020202020204" pitchFamily="34" charset="0"/>
                <a:cs typeface="Helvetica" panose="020B0604020202020204" pitchFamily="34" charset="0"/>
              </a:rPr>
              <a:t>Environment and Climate Change Canada. </a:t>
            </a:r>
            <a:r>
              <a:rPr lang="en-US" sz="2300" i="1" dirty="0">
                <a:latin typeface="Helvetica" panose="020B0604020202020204" pitchFamily="34" charset="0"/>
                <a:cs typeface="Helvetica" panose="020B0604020202020204" pitchFamily="34" charset="0"/>
              </a:rPr>
              <a:t>National Air Pollution Surveillance Program (NAPS) – Hourly Air Quality Data.</a:t>
            </a:r>
            <a:r>
              <a:rPr lang="en-US" sz="2300" dirty="0">
                <a:latin typeface="Helvetica" panose="020B0604020202020204" pitchFamily="34" charset="0"/>
                <a:cs typeface="Helvetica" panose="020B0604020202020204" pitchFamily="34" charset="0"/>
              </a:rPr>
              <a:t> </a:t>
            </a:r>
            <a:r>
              <a:rPr lang="en-US" sz="2300" dirty="0">
                <a:latin typeface="Helvetica" panose="020B0604020202020204" pitchFamily="34" charset="0"/>
                <a:cs typeface="Helvetica" panose="020B0604020202020204" pitchFamily="34" charset="0"/>
                <a:hlinkClick r:id="rId8"/>
              </a:rPr>
              <a:t>https://data.ec.gc.ca/data/air/monitor/national-air-pollution-surveillance-naps-program/Data-Donnees/2018/ContinuousData-DonneesContinu/HourlyData-DonneesHoraires/?lang=en</a:t>
            </a:r>
            <a:r>
              <a:rPr lang="en-US" sz="2300" dirty="0">
                <a:latin typeface="Helvetica" panose="020B0604020202020204" pitchFamily="34" charset="0"/>
                <a:cs typeface="Helvetica" panose="020B0604020202020204" pitchFamily="34" charset="0"/>
              </a:rPr>
              <a:t>.</a:t>
            </a:r>
            <a:endParaRPr lang="en-US" sz="2300" b="0" i="0" dirty="0">
              <a:effectLst/>
              <a:latin typeface="Helvetica" panose="020B0604020202020204" pitchFamily="34" charset="0"/>
              <a:cs typeface="Helvetica" panose="020B0604020202020204" pitchFamily="34" charset="0"/>
            </a:endParaRPr>
          </a:p>
        </p:txBody>
      </p:sp>
      <p:pic>
        <p:nvPicPr>
          <p:cNvPr id="22" name="Picture 21" descr="A map of the united states&#10;&#10;Description automatically generated">
            <a:extLst>
              <a:ext uri="{FF2B5EF4-FFF2-40B4-BE49-F238E27FC236}">
                <a16:creationId xmlns:a16="http://schemas.microsoft.com/office/drawing/2014/main" id="{3665616E-4CBC-1A43-FA6B-82E715A18BAC}"/>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663685" y="11392409"/>
            <a:ext cx="6734056" cy="4983435"/>
          </a:xfrm>
          <a:prstGeom prst="rect">
            <a:avLst/>
          </a:prstGeom>
        </p:spPr>
      </p:pic>
      <p:pic>
        <p:nvPicPr>
          <p:cNvPr id="42" name="Picture 41" descr="A graph with blue line&#10;&#10;Description automatically generated">
            <a:extLst>
              <a:ext uri="{FF2B5EF4-FFF2-40B4-BE49-F238E27FC236}">
                <a16:creationId xmlns:a16="http://schemas.microsoft.com/office/drawing/2014/main" id="{EB74E155-CC3F-D208-9351-D9F0DE904A79}"/>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33761025" y="8942085"/>
            <a:ext cx="7923516" cy="3395793"/>
          </a:xfrm>
          <a:prstGeom prst="rect">
            <a:avLst/>
          </a:prstGeom>
        </p:spPr>
      </p:pic>
      <p:pic>
        <p:nvPicPr>
          <p:cNvPr id="46" name="Picture 45" descr="A graph with lines and a line&#10;&#10;Description automatically generated with medium confidence">
            <a:extLst>
              <a:ext uri="{FF2B5EF4-FFF2-40B4-BE49-F238E27FC236}">
                <a16:creationId xmlns:a16="http://schemas.microsoft.com/office/drawing/2014/main" id="{7ACAB8B5-055D-98F8-7596-4A8280425FA9}"/>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33761025" y="12152774"/>
            <a:ext cx="7923516" cy="3395792"/>
          </a:xfrm>
          <a:prstGeom prst="rect">
            <a:avLst/>
          </a:prstGeom>
        </p:spPr>
      </p:pic>
      <p:pic>
        <p:nvPicPr>
          <p:cNvPr id="50" name="Picture 49" descr="A graph showing a line graph&#10;&#10;Description automatically generated with medium confidence">
            <a:extLst>
              <a:ext uri="{FF2B5EF4-FFF2-40B4-BE49-F238E27FC236}">
                <a16:creationId xmlns:a16="http://schemas.microsoft.com/office/drawing/2014/main" id="{04C4B416-E011-A3B5-E5D9-D5D10BF74F7D}"/>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3761025" y="15355427"/>
            <a:ext cx="7923516" cy="3395793"/>
          </a:xfrm>
          <a:prstGeom prst="rect">
            <a:avLst/>
          </a:prstGeom>
        </p:spPr>
      </p:pic>
      <p:pic>
        <p:nvPicPr>
          <p:cNvPr id="1024" name="Picture 1023" descr="A screenshot of a graph&#10;&#10;Description automatically generated">
            <a:extLst>
              <a:ext uri="{FF2B5EF4-FFF2-40B4-BE49-F238E27FC236}">
                <a16:creationId xmlns:a16="http://schemas.microsoft.com/office/drawing/2014/main" id="{8B149C34-B15E-4D5D-ABDA-5F1BD01065C4}"/>
              </a:ext>
            </a:extLst>
          </p:cNvPr>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1704273" y="6601933"/>
            <a:ext cx="9776266" cy="3910506"/>
          </a:xfrm>
          <a:prstGeom prst="rect">
            <a:avLst/>
          </a:prstGeom>
        </p:spPr>
      </p:pic>
      <p:pic>
        <p:nvPicPr>
          <p:cNvPr id="1027" name="Picture 1026" descr="A graph of different types of lines&#10;&#10;Description automatically generated with medium confidence">
            <a:extLst>
              <a:ext uri="{FF2B5EF4-FFF2-40B4-BE49-F238E27FC236}">
                <a16:creationId xmlns:a16="http://schemas.microsoft.com/office/drawing/2014/main" id="{0613E4EF-75A4-64E4-7EA7-F26B82167629}"/>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728431" y="10512439"/>
            <a:ext cx="9752108" cy="3900843"/>
          </a:xfrm>
          <a:prstGeom prst="rect">
            <a:avLst/>
          </a:prstGeom>
        </p:spPr>
      </p:pic>
      <p:pic>
        <p:nvPicPr>
          <p:cNvPr id="1029" name="Picture 1028" descr="A graph of different colored lines&#10;&#10;Description automatically generated with medium confidence">
            <a:extLst>
              <a:ext uri="{FF2B5EF4-FFF2-40B4-BE49-F238E27FC236}">
                <a16:creationId xmlns:a16="http://schemas.microsoft.com/office/drawing/2014/main" id="{BFCDD742-ADC1-4B4B-0FA9-9C2BE821427D}"/>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1752388" y="14433744"/>
            <a:ext cx="9767458" cy="3906983"/>
          </a:xfrm>
          <a:prstGeom prst="rect">
            <a:avLst/>
          </a:prstGeom>
        </p:spPr>
      </p:pic>
    </p:spTree>
    <p:extLst>
      <p:ext uri="{BB962C8B-B14F-4D97-AF65-F5344CB8AC3E}">
        <p14:creationId xmlns:p14="http://schemas.microsoft.com/office/powerpoint/2010/main" val="632133991"/>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6669</TotalTime>
  <Words>1175</Words>
  <Application>Microsoft Office PowerPoint</Application>
  <PresentationFormat>Custom</PresentationFormat>
  <Paragraphs>41</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Franklin Gothic Book</vt:lpstr>
      <vt:lpstr>Helvetica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Lucas Prates</dc:creator>
  <cp:lastModifiedBy>Lucas Prates</cp:lastModifiedBy>
  <cp:revision>160</cp:revision>
  <cp:lastPrinted>2023-08-18T16:10:20Z</cp:lastPrinted>
  <dcterms:created xsi:type="dcterms:W3CDTF">2023-08-14T22:52:21Z</dcterms:created>
  <dcterms:modified xsi:type="dcterms:W3CDTF">2023-08-21T16:27:02Z</dcterms:modified>
</cp:coreProperties>
</file>

<file path=docProps/thumbnail.jpeg>
</file>